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8"/>
  </p:notesMasterIdLst>
  <p:sldIdLst>
    <p:sldId id="282" r:id="rId2"/>
    <p:sldId id="257" r:id="rId3"/>
    <p:sldId id="258" r:id="rId4"/>
    <p:sldId id="259" r:id="rId5"/>
    <p:sldId id="260" r:id="rId6"/>
    <p:sldId id="266" r:id="rId7"/>
    <p:sldId id="268" r:id="rId8"/>
    <p:sldId id="271" r:id="rId9"/>
    <p:sldId id="275" r:id="rId10"/>
    <p:sldId id="278" r:id="rId11"/>
    <p:sldId id="280" r:id="rId12"/>
    <p:sldId id="287" r:id="rId13"/>
    <p:sldId id="261" r:id="rId14"/>
    <p:sldId id="291" r:id="rId15"/>
    <p:sldId id="293" r:id="rId16"/>
    <p:sldId id="295" r:id="rId17"/>
    <p:sldId id="300" r:id="rId18"/>
    <p:sldId id="307" r:id="rId19"/>
    <p:sldId id="324" r:id="rId20"/>
    <p:sldId id="308" r:id="rId21"/>
    <p:sldId id="323" r:id="rId22"/>
    <p:sldId id="325" r:id="rId23"/>
    <p:sldId id="326" r:id="rId24"/>
    <p:sldId id="327" r:id="rId25"/>
    <p:sldId id="328" r:id="rId26"/>
    <p:sldId id="329" r:id="rId2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9966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3" d="100"/>
          <a:sy n="133" d="100"/>
        </p:scale>
        <p:origin x="906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2103750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Google Shape;51;g7e471ed578_0_0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  <p:sp>
        <p:nvSpPr>
          <p:cNvPr id="5123" name="Google Shape;52;g7e471ed578_0_0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ru-RU" alt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9992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745beda2a7_2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745beda2a7_2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758726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745beda2a7_2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745beda2a7_2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406326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7fcafc65de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7fcafc65de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38406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74a681014b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74a681014b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188902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74a681014b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74a681014b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727923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74a681014b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74a681014b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829602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7fb655d26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7fb655d26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203708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7fb655d26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7fb655d26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203708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7fb655d261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7fb655d261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97745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7fb655d261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7fb655d261_0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867445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7fb655d261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7fb655d261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3165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7fb655d261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7fb655d261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095352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7fb655d261_0_2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7fb655d261_0_2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86353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7fb655d261_0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7fb655d261_0_1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23805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745beda2a7_1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745beda2a7_1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09930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7" r:id="rId8"/>
    <p:sldLayoutId id="2147483658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microsoft.com/office/2007/relationships/hdphoto" Target="../media/hdphoto4.wdp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microsoft.com/office/2007/relationships/hdphoto" Target="../media/hdphoto5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s://kk.wikipedia.org/wiki/%D0%90%D1%82%D0%BE%D0%BC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kk.wikipedia.org/wiki/%D0%9A%D3%A9%D0%BC%D1%96%D1%80%D1%82%D0%B5%D0%BA" TargetMode="External"/><Relationship Id="rId5" Type="http://schemas.openxmlformats.org/officeDocument/2006/relationships/hyperlink" Target="https://kk.wikipedia.org/wiki/%D0%9C%D0%BE%D0%BB%D0%B5%D0%BA%D1%83%D0%BB%D0%B0" TargetMode="Externa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microsoft.com/office/2007/relationships/hdphoto" Target="../media/hdphoto6.wdp"/><Relationship Id="rId4" Type="http://schemas.openxmlformats.org/officeDocument/2006/relationships/image" Target="../media/image51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9.xml"/><Relationship Id="rId6" Type="http://schemas.microsoft.com/office/2007/relationships/hdphoto" Target="../media/hdphoto8.wdp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9.png"/><Relationship Id="rId5" Type="http://schemas.microsoft.com/office/2007/relationships/hdphoto" Target="../media/hdphoto9.wdp"/><Relationship Id="rId4" Type="http://schemas.openxmlformats.org/officeDocument/2006/relationships/image" Target="../media/image5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25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11" Type="http://schemas.openxmlformats.org/officeDocument/2006/relationships/hyperlink" Target="http://orgchem.ru/chem2/flash/SE_nitr.html" TargetMode="External"/><Relationship Id="rId5" Type="http://schemas.openxmlformats.org/officeDocument/2006/relationships/image" Target="../media/image19.png"/><Relationship Id="rId10" Type="http://schemas.openxmlformats.org/officeDocument/2006/relationships/image" Target="../media/image23.png"/><Relationship Id="rId4" Type="http://schemas.microsoft.com/office/2007/relationships/hdphoto" Target="../media/hdphoto2.wdp"/><Relationship Id="rId9" Type="http://schemas.openxmlformats.org/officeDocument/2006/relationships/image" Target="../media/image22.png"/><Relationship Id="rId1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Google Shape;54;p13"/>
          <p:cNvSpPr txBox="1">
            <a:spLocks noGrp="1"/>
          </p:cNvSpPr>
          <p:nvPr>
            <p:ph type="ctrTitle"/>
          </p:nvPr>
        </p:nvSpPr>
        <p:spPr>
          <a:xfrm>
            <a:off x="842751" y="2121375"/>
            <a:ext cx="7235825" cy="1138974"/>
          </a:xfrm>
        </p:spPr>
        <p:txBody>
          <a:bodyPr>
            <a:noAutofit/>
          </a:bodyPr>
          <a:lstStyle/>
          <a:p>
            <a:pPr lvl="0"/>
            <a:r>
              <a:rPr lang="kk-KZ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Ароматты қосылыстар (арендер). Ароматтылыққа</a:t>
            </a:r>
            <a:r>
              <a:rPr lang="kk-KZ" sz="1800" b="1" spc="17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kk-KZ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қолданылатын</a:t>
            </a:r>
            <a:r>
              <a:rPr lang="kk-KZ" sz="1800" b="1" spc="165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kk-KZ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критерийлер. Хюккель</a:t>
            </a:r>
            <a:r>
              <a:rPr lang="kk-KZ" sz="1800" b="1" spc="3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kk-KZ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ережесі.</a:t>
            </a:r>
            <a:r>
              <a:rPr lang="kk-KZ" sz="1800" b="1" spc="3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kk-KZ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Ароматты</a:t>
            </a:r>
            <a:r>
              <a:rPr lang="kk-KZ" sz="1800" b="1" spc="3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kk-KZ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қосылыстардағы электрофилді орынбасу реакциялардың жалпы</a:t>
            </a:r>
            <a:r>
              <a:rPr lang="kk-KZ" sz="1800" b="1" spc="-2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kk-KZ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механизмі.  </a:t>
            </a:r>
            <a:br>
              <a:rPr lang="kk-KZ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kk-KZ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Көп</a:t>
            </a:r>
            <a:r>
              <a:rPr lang="kk-KZ" sz="1800" b="1" spc="1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kk-KZ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ядролы</a:t>
            </a:r>
            <a:r>
              <a:rPr lang="kk-KZ" sz="1800" b="1" spc="4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kk-KZ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ароматты</a:t>
            </a:r>
            <a:r>
              <a:rPr lang="kk-KZ" sz="1800" b="1" spc="45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kk-KZ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қосылыстар.</a:t>
            </a:r>
            <a:r>
              <a:rPr lang="kk-KZ" sz="1800" b="1" spc="-235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ru-RU" sz="16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Times New Roman"/>
            </a:endParaRPr>
          </a:p>
        </p:txBody>
      </p:sp>
      <p:sp>
        <p:nvSpPr>
          <p:cNvPr id="4099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944" y="3561201"/>
            <a:ext cx="8520112" cy="792162"/>
          </a:xfrm>
        </p:spPr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595959"/>
              </a:buClr>
            </a:pPr>
            <a:r>
              <a:rPr lang="ru-RU" altLang="ru-RU" sz="1800" b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mes New Roman" panose="02020603050405020304" pitchFamily="18" charset="0"/>
              </a:rPr>
              <a:t>Дәріс</a:t>
            </a:r>
            <a:r>
              <a:rPr lang="ru-RU" altLang="ru-RU" sz="1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mes New Roman" panose="02020603050405020304" pitchFamily="18" charset="0"/>
              </a:rPr>
              <a:t> </a:t>
            </a:r>
            <a:r>
              <a:rPr lang="ru-RU" altLang="ru-RU" sz="1800" b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mes New Roman" panose="02020603050405020304" pitchFamily="18" charset="0"/>
              </a:rPr>
              <a:t>оқыған</a:t>
            </a:r>
            <a:r>
              <a:rPr lang="ru-RU" altLang="ru-RU" sz="1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mes New Roman" panose="02020603050405020304" pitchFamily="18" charset="0"/>
              </a:rPr>
              <a:t>: </a:t>
            </a:r>
            <a:r>
              <a:rPr lang="ru-RU" altLang="ru-RU" sz="1800" b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mes New Roman" panose="02020603050405020304" pitchFamily="18" charset="0"/>
              </a:rPr>
              <a:t>х.ғ.к</a:t>
            </a:r>
            <a:r>
              <a:rPr lang="ru-RU" altLang="ru-RU" sz="1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mes New Roman" panose="02020603050405020304" pitchFamily="18" charset="0"/>
              </a:rPr>
              <a:t>., </a:t>
            </a:r>
            <a:r>
              <a:rPr lang="kk-KZ" altLang="ru-RU" sz="1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mes New Roman" panose="02020603050405020304" pitchFamily="18" charset="0"/>
              </a:rPr>
              <a:t>доцент м.а. </a:t>
            </a:r>
            <a:r>
              <a:rPr lang="ru-RU" altLang="ru-RU" sz="1800" b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mes New Roman" panose="02020603050405020304" pitchFamily="18" charset="0"/>
              </a:rPr>
              <a:t>Берғанаева</a:t>
            </a:r>
            <a:r>
              <a:rPr lang="ru-RU" altLang="ru-RU" sz="1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mes New Roman" panose="02020603050405020304" pitchFamily="18" charset="0"/>
              </a:rPr>
              <a:t> </a:t>
            </a:r>
            <a:r>
              <a:rPr lang="ru-RU" altLang="ru-RU" sz="1800" b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mes New Roman" panose="02020603050405020304" pitchFamily="18" charset="0"/>
              </a:rPr>
              <a:t>Гүлзат</a:t>
            </a:r>
            <a:r>
              <a:rPr lang="ru-RU" altLang="ru-RU" sz="1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mes New Roman" panose="02020603050405020304" pitchFamily="18" charset="0"/>
              </a:rPr>
              <a:t> </a:t>
            </a:r>
            <a:r>
              <a:rPr lang="ru-RU" altLang="ru-RU" sz="1800" b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mes New Roman" panose="02020603050405020304" pitchFamily="18" charset="0"/>
              </a:rPr>
              <a:t>Ерғазықызы</a:t>
            </a:r>
            <a:endParaRPr lang="ru-RU" altLang="ru-RU" sz="18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Times New Roman" panose="02020603050405020304" pitchFamily="18" charset="0"/>
            </a:endParaRPr>
          </a:p>
        </p:txBody>
      </p:sp>
      <p:sp>
        <p:nvSpPr>
          <p:cNvPr id="4101" name="Прямоугольник 2"/>
          <p:cNvSpPr>
            <a:spLocks noChangeArrowheads="1"/>
          </p:cNvSpPr>
          <p:nvPr/>
        </p:nvSpPr>
        <p:spPr bwMode="auto">
          <a:xfrm>
            <a:off x="1866311" y="322984"/>
            <a:ext cx="54557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ə</a:t>
            </a:r>
            <a:r>
              <a:rPr lang="ru-RU" altLang="ru-RU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л-</a:t>
            </a:r>
            <a:r>
              <a:rPr lang="ru-RU" altLang="ru-RU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Фараби</a:t>
            </a:r>
            <a:r>
              <a:rPr lang="ru-RU" altLang="ru-RU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атындағы</a:t>
            </a:r>
            <a:r>
              <a:rPr lang="ru-RU" altLang="ru-RU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Қазақ</a:t>
            </a:r>
            <a:r>
              <a:rPr lang="ru-RU" altLang="ru-RU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Ұлттық</a:t>
            </a:r>
            <a:r>
              <a:rPr lang="ru-RU" altLang="ru-RU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Университеті</a:t>
            </a:r>
            <a:endParaRPr lang="ru-RU" altLang="ru-RU" sz="1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/>
            <a:r>
              <a:rPr lang="ru-RU" altLang="ru-RU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Химия </a:t>
            </a:r>
            <a:r>
              <a:rPr lang="ru-RU" altLang="ru-RU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жəне</a:t>
            </a:r>
            <a:r>
              <a:rPr lang="ru-RU" altLang="ru-RU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химиялық</a:t>
            </a:r>
            <a:r>
              <a:rPr lang="ru-RU" altLang="ru-RU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технология </a:t>
            </a:r>
            <a:r>
              <a:rPr lang="ru-RU" altLang="ru-RU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факультеті</a:t>
            </a:r>
            <a:endParaRPr lang="ru-RU" altLang="ru-RU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560" y="104278"/>
            <a:ext cx="1227755" cy="1353568"/>
          </a:xfrm>
          <a:prstGeom prst="rect">
            <a:avLst/>
          </a:prstGeom>
        </p:spPr>
      </p:pic>
      <p:pic>
        <p:nvPicPr>
          <p:cNvPr id="11" name="Picture 4" descr="https://ihn.kz/images/chem-lab-coop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1565" y="137683"/>
            <a:ext cx="1286759" cy="1286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391995" y="1496680"/>
            <a:ext cx="14597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Дәріс</a:t>
            </a:r>
            <a:r>
              <a:rPr lang="ru-RU" alt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alt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C8968223-56F0-4C56-9191-E23A16B1107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1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19555163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5"/>
          <p:cNvSpPr txBox="1">
            <a:spLocks noGrp="1"/>
          </p:cNvSpPr>
          <p:nvPr>
            <p:ph type="title"/>
          </p:nvPr>
        </p:nvSpPr>
        <p:spPr>
          <a:xfrm>
            <a:off x="311700" y="46225"/>
            <a:ext cx="6432000" cy="9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4. Алкилдену (Фридель-Крафтс бойынша) </a:t>
            </a:r>
            <a:r>
              <a:rPr lang="ru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ru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бензол ж/е оның гомологтары Льюис қышқылдар қатысында галогеналкандармен немесе алкендермен әрекеттесіп, алкилтуындылар түзеді.</a:t>
            </a:r>
            <a:endParaRPr sz="1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567" y="835036"/>
            <a:ext cx="3007952" cy="886334"/>
          </a:xfrm>
          <a:prstGeom prst="rect">
            <a:avLst/>
          </a:prstGeom>
        </p:spPr>
      </p:pic>
      <p:pic>
        <p:nvPicPr>
          <p:cNvPr id="208" name="Google Shape;208;p35"/>
          <p:cNvPicPr preferRelativeResize="0"/>
          <p:nvPr/>
        </p:nvPicPr>
        <p:blipFill rotWithShape="1">
          <a:blip r:embed="rId4">
            <a:alphaModFix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3463" t="40803" r="23788" b="42984"/>
          <a:stretch/>
        </p:blipFill>
        <p:spPr>
          <a:xfrm>
            <a:off x="4471147" y="1069041"/>
            <a:ext cx="2763371" cy="558054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85D295C-B388-49D3-B992-7107ED9245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1700" y="2221933"/>
            <a:ext cx="5142730" cy="284658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A4D4162-1D6C-4505-BD16-58F81DEB5886}"/>
              </a:ext>
            </a:extLst>
          </p:cNvPr>
          <p:cNvSpPr txBox="1"/>
          <p:nvPr/>
        </p:nvSpPr>
        <p:spPr>
          <a:xfrm>
            <a:off x="423582" y="1885457"/>
            <a:ext cx="4572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12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Механизмі:</a:t>
            </a:r>
            <a:endParaRPr lang="ru-KZ" sz="1200" u="sng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31A191-C8F9-4FCF-8DD5-B570231B4CE4}"/>
              </a:ext>
            </a:extLst>
          </p:cNvPr>
          <p:cNvSpPr txBox="1"/>
          <p:nvPr/>
        </p:nvSpPr>
        <p:spPr>
          <a:xfrm>
            <a:off x="5852832" y="2176077"/>
            <a:ext cx="332142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Алкилдену</a:t>
            </a:r>
            <a:r>
              <a:rPr lang="ru-RU" sz="1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ru-RU" sz="12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Вюрц-Фиттинг</a:t>
            </a:r>
            <a:r>
              <a:rPr lang="ru-RU" sz="1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бойынша</a:t>
            </a:r>
            <a:r>
              <a:rPr lang="ru-RU" sz="1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ru-KZ" sz="12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2B0661E-D616-441D-B536-AD8AA86DECD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39361" y="2576346"/>
            <a:ext cx="3231224" cy="638632"/>
          </a:xfrm>
          <a:prstGeom prst="rect">
            <a:avLst/>
          </a:prstGeom>
        </p:spPr>
      </p:pic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3EEAA756-786A-421F-8941-32817EBF62E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10</a:t>
            </a:fld>
            <a:endParaRPr lang="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7"/>
          <p:cNvSpPr txBox="1">
            <a:spLocks noGrp="1"/>
          </p:cNvSpPr>
          <p:nvPr>
            <p:ph type="title"/>
          </p:nvPr>
        </p:nvSpPr>
        <p:spPr>
          <a:xfrm>
            <a:off x="311700" y="46225"/>
            <a:ext cx="5221765" cy="104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5. Ацилдену (Фридель-Крафтс бойынша)</a:t>
            </a:r>
            <a:r>
              <a:rPr lang="ru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ru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бензол ж/е оның гомологтары ацилхлоридтермен RCOCl н/е карбон қышқылдарының ангидридтерімен (RCO)2O  әрекеттесіп, арилкетондар түзеді.</a:t>
            </a:r>
            <a:endParaRPr sz="1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20" name="Google Shape;220;p37"/>
          <p:cNvPicPr preferRelativeResize="0"/>
          <p:nvPr/>
        </p:nvPicPr>
        <p:blipFill rotWithShape="1">
          <a:blip r:embed="rId3">
            <a:alphaModFix/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33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rcRect l="4336" t="18810" r="3537" b="53935"/>
          <a:stretch/>
        </p:blipFill>
        <p:spPr>
          <a:xfrm>
            <a:off x="4161864" y="1237129"/>
            <a:ext cx="3307977" cy="504265"/>
          </a:xfrm>
          <a:prstGeom prst="rect">
            <a:avLst/>
          </a:prstGeom>
          <a:noFill/>
          <a:ln w="28575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21" name="Google Shape;221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8629" y="1095025"/>
            <a:ext cx="2816071" cy="8749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D0DD5F4-01A4-4F51-8141-DDDC320B59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7347" y="2222072"/>
            <a:ext cx="3963118" cy="28752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AC0361E-0667-47B1-B037-7B0D889D453C}"/>
              </a:ext>
            </a:extLst>
          </p:cNvPr>
          <p:cNvSpPr txBox="1"/>
          <p:nvPr/>
        </p:nvSpPr>
        <p:spPr>
          <a:xfrm>
            <a:off x="427347" y="2143825"/>
            <a:ext cx="4572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12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Механизмі:</a:t>
            </a:r>
            <a:endParaRPr lang="ru-KZ" sz="1200" u="sng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E650C8B6-92EE-4DF9-87E0-AEB586873AE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11</a:t>
            </a:fld>
            <a:endParaRPr lang="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534707" y="95926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600" b="1" i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mes New Roman"/>
              </a:rPr>
              <a:t>о-, м-, п-</a:t>
            </a:r>
            <a:r>
              <a:rPr lang="ru" sz="16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mes New Roman"/>
              </a:rPr>
              <a:t>Орынбас</a:t>
            </a:r>
            <a:r>
              <a:rPr lang="kk-KZ" sz="16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mes New Roman"/>
              </a:rPr>
              <a:t>ушы</a:t>
            </a:r>
            <a:r>
              <a:rPr lang="ru" sz="16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mes New Roman"/>
              </a:rPr>
              <a:t>лардың бағытталуға әсері </a:t>
            </a:r>
            <a:endParaRPr sz="16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453699" y="486879"/>
            <a:ext cx="3163062" cy="311319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Бензол молекуласы симметриялы (электрондық тығыздық молекулада біркелкі таралған) ж/е ондағы алты көміртек атомы тең бағалы. Сондықтан әрекеттесуші бөлшек (</a:t>
            </a:r>
            <a:r>
              <a:rPr lang="ru" sz="12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ru" sz="1200" baseline="300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  </a:t>
            </a:r>
            <a:r>
              <a:rPr lang="ru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н/е Nu</a:t>
            </a:r>
            <a:r>
              <a:rPr lang="ru" sz="1200" baseline="30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ru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молекуладағы кез келген көміртек атомымен бірдей әрекеттеседі. </a:t>
            </a:r>
            <a:endParaRPr sz="12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just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ru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Егер бензол сақинасына бір орынбасушы келіп орналасса, онда молекуладағы электрондық тығыздықтың симметриясы бұзылады. Соған сәйкес, әрекеттесуші бөлшек кез келген көміртек атомымен емес, белгілі бір көміртек атомдарымен ғана әрекеттеседі.</a:t>
            </a:r>
            <a:endParaRPr sz="12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13537" t="42707" r="28645" b="25280"/>
          <a:stretch/>
        </p:blipFill>
        <p:spPr>
          <a:xfrm>
            <a:off x="586843" y="3600069"/>
            <a:ext cx="2896774" cy="1019275"/>
          </a:xfrm>
          <a:prstGeom prst="rect">
            <a:avLst/>
          </a:prstGeom>
        </p:spPr>
      </p:pic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92EA0E01-B5E9-4F68-A754-D1904938E8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5930871"/>
              </p:ext>
            </p:extLst>
          </p:nvPr>
        </p:nvGraphicFramePr>
        <p:xfrm>
          <a:off x="4006607" y="603797"/>
          <a:ext cx="4917738" cy="3865686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458869">
                  <a:extLst>
                    <a:ext uri="{9D8B030D-6E8A-4147-A177-3AD203B41FA5}">
                      <a16:colId xmlns:a16="http://schemas.microsoft.com/office/drawing/2014/main" val="3453389108"/>
                    </a:ext>
                  </a:extLst>
                </a:gridCol>
                <a:gridCol w="2458869">
                  <a:extLst>
                    <a:ext uri="{9D8B030D-6E8A-4147-A177-3AD203B41FA5}">
                      <a16:colId xmlns:a16="http://schemas.microsoft.com/office/drawing/2014/main" val="2823589741"/>
                    </a:ext>
                  </a:extLst>
                </a:gridCol>
              </a:tblGrid>
              <a:tr h="74337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11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орто-пара-Бағыттаушылар</a:t>
                      </a:r>
                      <a:endParaRPr sz="1100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1100" dirty="0">
                          <a:solidFill>
                            <a:srgbClr val="073763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(бірінші реттік орынбасушылар)</a:t>
                      </a:r>
                      <a:endParaRPr sz="1100" dirty="0">
                        <a:solidFill>
                          <a:srgbClr val="073763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11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күшті +М н/е +J </a:t>
                      </a:r>
                      <a:endParaRPr sz="1100" dirty="0">
                        <a:solidFill>
                          <a:srgbClr val="073763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мета-Бағыттаушылар</a:t>
                      </a:r>
                      <a:endParaRPr sz="1100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1100" dirty="0">
                          <a:solidFill>
                            <a:srgbClr val="073763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(екінші реттік орынбасушылар)</a:t>
                      </a:r>
                      <a:endParaRPr sz="1100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11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-М н/е -J</a:t>
                      </a:r>
                      <a:endParaRPr sz="11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9021886"/>
                  </a:ext>
                </a:extLst>
              </a:tr>
              <a:tr h="716189"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11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бензол сақинасына өздерінің ē-рын беруге бейім </a:t>
                      </a:r>
                      <a:r>
                        <a:rPr lang="ru" sz="1100" b="1" dirty="0">
                          <a:solidFill>
                            <a:srgbClr val="274E13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электрондонорлы</a:t>
                      </a:r>
                      <a:r>
                        <a:rPr lang="ru" sz="11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" sz="1100" b="1" dirty="0">
                          <a:solidFill>
                            <a:srgbClr val="274E13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атомдар н/е атомдар тобы</a:t>
                      </a:r>
                      <a:r>
                        <a:rPr lang="ru" sz="11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endParaRPr sz="11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бензол сақинасынан </a:t>
                      </a:r>
                      <a:r>
                        <a:rPr lang="ru" sz="11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ē-</a:t>
                      </a:r>
                      <a:r>
                        <a:rPr lang="ru" sz="11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ды өздеріне қарай тартуға бейім </a:t>
                      </a:r>
                      <a:r>
                        <a:rPr lang="ru" sz="1100" b="1" dirty="0">
                          <a:solidFill>
                            <a:srgbClr val="274E13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электрон-акцепторлы</a:t>
                      </a:r>
                      <a:r>
                        <a:rPr lang="ru" sz="11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" sz="1100" b="1" dirty="0">
                          <a:solidFill>
                            <a:srgbClr val="274E13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атомдар тобы</a:t>
                      </a:r>
                      <a:endParaRPr sz="1100" b="1" dirty="0">
                        <a:solidFill>
                          <a:srgbClr val="274E13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5442193"/>
                  </a:ext>
                </a:extLst>
              </a:tr>
              <a:tr h="2406125">
                <a:tc>
                  <a:txBody>
                    <a:bodyPr/>
                    <a:lstStyle/>
                    <a:p>
                      <a:pPr marL="180975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 b="1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 ОН</a:t>
                      </a:r>
                      <a:endParaRPr sz="1100" b="1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80975" lvl="0" indent="0" algn="just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 b="1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 NH2</a:t>
                      </a:r>
                      <a:endParaRPr sz="1100" b="1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80975" lvl="0" indent="0" algn="just" rtl="0"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 b="1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 NH2</a:t>
                      </a:r>
                      <a:endParaRPr sz="1100" b="1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80975" lvl="0" indent="0" algn="just" rtl="0"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 b="1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 NHR</a:t>
                      </a:r>
                      <a:endParaRPr sz="1100" b="1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80975" lvl="0" indent="0" algn="just" rtl="0"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 b="1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 CH3</a:t>
                      </a:r>
                      <a:endParaRPr sz="1100" b="1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80975" lvl="0" indent="0" algn="just" rtl="0"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 b="1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 SH</a:t>
                      </a:r>
                      <a:endParaRPr sz="1100" b="1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80975" lvl="0" indent="0" algn="just" rtl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1100" b="1" dirty="0">
                          <a:solidFill>
                            <a:srgbClr val="85200C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-Hal</a:t>
                      </a:r>
                      <a:endParaRPr sz="1100" b="1" dirty="0">
                        <a:solidFill>
                          <a:srgbClr val="85200C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80975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1100" b="1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 CОН</a:t>
                      </a:r>
                      <a:endParaRPr sz="1100" b="1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80975" lvl="0" indent="0" algn="just" rtl="0"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 b="1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 COOH</a:t>
                      </a:r>
                      <a:endParaRPr sz="1100" b="1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80975" lvl="0" indent="0" algn="just" rtl="0"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1100" b="1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 COOR</a:t>
                      </a:r>
                      <a:endParaRPr sz="1100" b="1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80975" lvl="0" indent="0" algn="just" rtl="0"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1100" b="1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 SO3H</a:t>
                      </a:r>
                      <a:endParaRPr sz="1100" b="1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80975" lvl="0" indent="0" algn="just" rtl="0"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1100" b="1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 NO2</a:t>
                      </a:r>
                      <a:endParaRPr sz="1100" b="1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80975" lvl="0" indent="0" algn="just" rtl="0"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1100" b="1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 CN</a:t>
                      </a:r>
                      <a:endParaRPr sz="1100" b="1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80975" lvl="0" indent="0" algn="just" rtl="0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ru" sz="1100" b="1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 CHal3</a:t>
                      </a:r>
                      <a:endParaRPr sz="11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6132992"/>
                  </a:ext>
                </a:extLst>
              </a:tr>
            </a:tbl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C28E54C-5779-42FE-9900-AB387AE810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4757" y="2274357"/>
            <a:ext cx="1042658" cy="139648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66B1328-F0EA-4661-AAD3-494961D866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16178" y="2274356"/>
            <a:ext cx="982432" cy="1396485"/>
          </a:xfrm>
          <a:prstGeom prst="rect">
            <a:avLst/>
          </a:prstGeom>
        </p:spPr>
      </p:pic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63A44A2-8107-4008-93B6-2FDBCED6371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12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4000441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39" y="296465"/>
            <a:ext cx="3924824" cy="2598949"/>
          </a:xfrm>
          <a:prstGeom prst="rect">
            <a:avLst/>
          </a:prstGeo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1E4A489E-38F0-4906-A3C6-C47AE4B4E57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13</a:t>
            </a:fld>
            <a:endParaRPr lang="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C6CC3C0-3A09-4D71-9AF0-3BC159FFB4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9563" y="296465"/>
            <a:ext cx="4452253" cy="259894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2CF1482-12F1-457B-85D8-E1A1FB428FF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64" t="1656" r="37992" b="22479"/>
          <a:stretch/>
        </p:blipFill>
        <p:spPr>
          <a:xfrm>
            <a:off x="2794038" y="2969257"/>
            <a:ext cx="2571050" cy="208756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29FE5BC-148E-40FB-AB51-ECACDC97441B}"/>
              </a:ext>
            </a:extLst>
          </p:cNvPr>
          <p:cNvSpPr txBox="1"/>
          <p:nvPr/>
        </p:nvSpPr>
        <p:spPr>
          <a:xfrm>
            <a:off x="549919" y="3582150"/>
            <a:ext cx="278659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Бензальдегид </a:t>
            </a:r>
            <a:r>
              <a:rPr lang="ru-RU" sz="11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молекуласында</a:t>
            </a:r>
            <a:r>
              <a:rPr lang="ru-RU" sz="1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ru-RU" sz="1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альдегид </a:t>
            </a:r>
            <a:r>
              <a:rPr lang="ru-RU" sz="11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тобы</a:t>
            </a:r>
            <a:r>
              <a:rPr lang="ru-RU" sz="1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–М эффект </a:t>
            </a:r>
            <a:r>
              <a:rPr lang="ru-RU" sz="11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көрсетеді</a:t>
            </a:r>
            <a:endParaRPr lang="ru-KZ" sz="1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80031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>
            <a:spLocks noGrp="1"/>
          </p:cNvSpPr>
          <p:nvPr>
            <p:ph type="title"/>
          </p:nvPr>
        </p:nvSpPr>
        <p:spPr>
          <a:xfrm>
            <a:off x="450776" y="78400"/>
            <a:ext cx="4686616" cy="8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mes New Roman"/>
              </a:rPr>
              <a:t>Екі орынбасушылар бар бензолдардағы </a:t>
            </a:r>
            <a:endParaRPr sz="14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mes New Roman"/>
              </a:rPr>
              <a:t>орынбасушылардың S</a:t>
            </a:r>
            <a:r>
              <a:rPr lang="ru" sz="1400" b="1" baseline="-25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mes New Roman"/>
              </a:rPr>
              <a:t>E</a:t>
            </a:r>
            <a:r>
              <a:rPr lang="ru" sz="1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mes New Roman"/>
              </a:rPr>
              <a:t>  реакциялардың бағытына әсері</a:t>
            </a:r>
            <a:endParaRPr sz="14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8" name="Google Shape;88;p18"/>
          <p:cNvSpPr txBox="1">
            <a:spLocks noGrp="1"/>
          </p:cNvSpPr>
          <p:nvPr>
            <p:ph type="body" idx="1"/>
          </p:nvPr>
        </p:nvSpPr>
        <p:spPr>
          <a:xfrm>
            <a:off x="568845" y="934000"/>
            <a:ext cx="2851430" cy="33244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b="1" i="1" dirty="0">
                <a:solidFill>
                  <a:srgbClr val="274E1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Келісімді бағытталу</a:t>
            </a:r>
            <a:r>
              <a:rPr lang="ru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екі орынбасушы 3-ші орынбасушыны (</a:t>
            </a:r>
            <a:r>
              <a:rPr lang="ru" sz="14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mes New Roman"/>
              </a:rPr>
              <a:t>Е</a:t>
            </a:r>
            <a:r>
              <a:rPr lang="ru" sz="1400" baseline="300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mes New Roman"/>
              </a:rPr>
              <a:t>+ </a:t>
            </a:r>
            <a:r>
              <a:rPr lang="ru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сақинадағы бір орынға бағыттайды.</a:t>
            </a:r>
            <a:endParaRPr sz="1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400" b="1" i="1" dirty="0">
                <a:solidFill>
                  <a:srgbClr val="274E1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Келісімсіз бағытталу</a:t>
            </a:r>
            <a:r>
              <a:rPr lang="ru" sz="1400" b="1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ru" sz="14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екі орынбасушы 3-ші орынбасушыны (</a:t>
            </a:r>
            <a:r>
              <a:rPr lang="ru" sz="14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mes New Roman"/>
              </a:rPr>
              <a:t>Е</a:t>
            </a:r>
            <a:r>
              <a:rPr lang="ru" sz="1400" baseline="300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mes New Roman"/>
              </a:rPr>
              <a:t>+ </a:t>
            </a:r>
            <a:r>
              <a:rPr lang="ru" sz="14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сақинадағы әртүрлі орынға бағыттайды, олар өзара бәсекеге түседі, нәтижесінде өнімдер қоспасы түзіледі.</a:t>
            </a:r>
            <a:endParaRPr sz="1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D166BCF-04EF-45C4-94EB-2313517425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5629" y="934000"/>
            <a:ext cx="4124420" cy="3072634"/>
          </a:xfrm>
          <a:prstGeom prst="rect">
            <a:avLst/>
          </a:prstGeo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F8075CD6-8B3A-4684-966D-9D37A0C7375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14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544971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0"/>
          <p:cNvSpPr txBox="1">
            <a:spLocks noGrp="1"/>
          </p:cNvSpPr>
          <p:nvPr>
            <p:ph type="title"/>
          </p:nvPr>
        </p:nvSpPr>
        <p:spPr>
          <a:xfrm>
            <a:off x="1516980" y="88702"/>
            <a:ext cx="4769851" cy="43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b="1" dirty="0">
                <a:solidFill>
                  <a:srgbClr val="CC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Екі орынбасқан бензолдарда S</a:t>
            </a:r>
            <a:r>
              <a:rPr lang="ru" sz="1400" b="1" baseline="-25000" dirty="0">
                <a:solidFill>
                  <a:srgbClr val="CC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ru" sz="1400" b="1" dirty="0">
                <a:solidFill>
                  <a:srgbClr val="CC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бағыттау ережелері</a:t>
            </a:r>
            <a:endParaRPr sz="1400" b="1" dirty="0">
              <a:solidFill>
                <a:srgbClr val="CC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9" name="Google Shape;99;p20"/>
          <p:cNvSpPr txBox="1">
            <a:spLocks noGrp="1"/>
          </p:cNvSpPr>
          <p:nvPr>
            <p:ph type="body" idx="1"/>
          </p:nvPr>
        </p:nvSpPr>
        <p:spPr>
          <a:xfrm>
            <a:off x="162830" y="607345"/>
            <a:ext cx="3862431" cy="350396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AutoNum type="arabicPeriod"/>
            </a:pPr>
            <a:r>
              <a:rPr lang="ru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Бірінші реттік орынбасушылар екінші реттік орынбасушыларға қарағанда күшті бағыттаушылар болады, яғни </a:t>
            </a:r>
            <a:r>
              <a:rPr lang="ru" sz="12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ru" sz="1200" baseline="-250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ru" sz="12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реакцияның бағытын анықтайды.</a:t>
            </a:r>
            <a:endParaRPr sz="12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42900" algn="just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AutoNum type="arabicPeriod"/>
            </a:pPr>
            <a:r>
              <a:rPr lang="ru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Егер екі ЭД немесе екі ЭА орынбасушылар болса, онда S</a:t>
            </a:r>
            <a:r>
              <a:rPr lang="ru" sz="1200" baseline="-25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ru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реакция бағытын  күшті ЭД-орынбасушы ж/е әлсіз ЭА-орынбасушы анықтайды. </a:t>
            </a:r>
          </a:p>
          <a:p>
            <a:pPr marL="114300" lvl="0" indent="0" algn="just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</a:pPr>
            <a:r>
              <a:rPr lang="ru" sz="1200" b="1" dirty="0">
                <a:solidFill>
                  <a:srgbClr val="274E1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</a:t>
            </a:r>
            <a:r>
              <a:rPr lang="ru" sz="12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Голлеман қатары:</a:t>
            </a:r>
            <a:endParaRPr sz="1200" b="1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0" algn="just" rtl="0">
              <a:spcBef>
                <a:spcPts val="1600"/>
              </a:spcBef>
              <a:spcAft>
                <a:spcPts val="0"/>
              </a:spcAft>
              <a:buFont typeface="+mj-lt"/>
              <a:buAutoNum type="arabicPeriod"/>
            </a:pPr>
            <a:endParaRPr sz="1200" b="1" dirty="0">
              <a:solidFill>
                <a:srgbClr val="274E13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42900" algn="just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+mj-lt"/>
              <a:buAutoNum type="arabicPeriod" startAt="3"/>
            </a:pPr>
            <a:r>
              <a:rPr lang="ru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Мета-орында турған орынбасушылардың арасына кіретін топтың орналасуы стерикалық  факторлар есебінен екіталай болады.</a:t>
            </a:r>
            <a:endParaRPr sz="12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0" name="Google Shape;10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7998" y="2307273"/>
            <a:ext cx="2017263" cy="52895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id="{FE2BE6AA-5299-418F-A689-217A9D288E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2092486"/>
              </p:ext>
            </p:extLst>
          </p:nvPr>
        </p:nvGraphicFramePr>
        <p:xfrm>
          <a:off x="4193807" y="607345"/>
          <a:ext cx="4691927" cy="4297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643028">
                  <a:extLst>
                    <a:ext uri="{9D8B030D-6E8A-4147-A177-3AD203B41FA5}">
                      <a16:colId xmlns:a16="http://schemas.microsoft.com/office/drawing/2014/main" val="1939507040"/>
                    </a:ext>
                  </a:extLst>
                </a:gridCol>
                <a:gridCol w="127418">
                  <a:extLst>
                    <a:ext uri="{9D8B030D-6E8A-4147-A177-3AD203B41FA5}">
                      <a16:colId xmlns:a16="http://schemas.microsoft.com/office/drawing/2014/main" val="2383290830"/>
                    </a:ext>
                  </a:extLst>
                </a:gridCol>
                <a:gridCol w="729367">
                  <a:extLst>
                    <a:ext uri="{9D8B030D-6E8A-4147-A177-3AD203B41FA5}">
                      <a16:colId xmlns:a16="http://schemas.microsoft.com/office/drawing/2014/main" val="42929388"/>
                    </a:ext>
                  </a:extLst>
                </a:gridCol>
                <a:gridCol w="122405">
                  <a:extLst>
                    <a:ext uri="{9D8B030D-6E8A-4147-A177-3AD203B41FA5}">
                      <a16:colId xmlns:a16="http://schemas.microsoft.com/office/drawing/2014/main" val="2021934310"/>
                    </a:ext>
                  </a:extLst>
                </a:gridCol>
                <a:gridCol w="958864">
                  <a:extLst>
                    <a:ext uri="{9D8B030D-6E8A-4147-A177-3AD203B41FA5}">
                      <a16:colId xmlns:a16="http://schemas.microsoft.com/office/drawing/2014/main" val="560347870"/>
                    </a:ext>
                  </a:extLst>
                </a:gridCol>
                <a:gridCol w="124017">
                  <a:extLst>
                    <a:ext uri="{9D8B030D-6E8A-4147-A177-3AD203B41FA5}">
                      <a16:colId xmlns:a16="http://schemas.microsoft.com/office/drawing/2014/main" val="835936595"/>
                    </a:ext>
                  </a:extLst>
                </a:gridCol>
                <a:gridCol w="986828">
                  <a:extLst>
                    <a:ext uri="{9D8B030D-6E8A-4147-A177-3AD203B41FA5}">
                      <a16:colId xmlns:a16="http://schemas.microsoft.com/office/drawing/2014/main" val="1930919978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kk-KZ" sz="1000" dirty="0">
                          <a:solidFill>
                            <a:schemeClr val="bg1"/>
                          </a:solidFill>
                        </a:rPr>
                        <a:t>Орынбасушылар</a:t>
                      </a:r>
                      <a:endParaRPr lang="ru-KZ" sz="10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kk-KZ" sz="10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Эффект түрі</a:t>
                      </a:r>
                      <a:endParaRPr lang="ru-KZ" sz="10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000" dirty="0"/>
                        <a:t>Эффект түрі</a:t>
                      </a:r>
                      <a:endParaRPr lang="ru-KZ" sz="10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kk-KZ" sz="1000" dirty="0"/>
                        <a:t>Реакциондық қабілетіне әсері</a:t>
                      </a:r>
                      <a:endParaRPr lang="ru-KZ" sz="10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kk-KZ" sz="10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Реакциондық қабілетіне әсері</a:t>
                      </a:r>
                      <a:endParaRPr lang="ru-KZ" sz="10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kk-KZ" sz="1000" dirty="0"/>
                        <a:t>Негізгі бағыттаушы әсері</a:t>
                      </a:r>
                      <a:endParaRPr lang="ru-KZ" sz="10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000" dirty="0"/>
                        <a:t>Негізгі бағыттаушы әсері</a:t>
                      </a:r>
                      <a:endParaRPr lang="ru-KZ" sz="10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2927205"/>
                  </a:ext>
                </a:extLst>
              </a:tr>
              <a:tr h="247039">
                <a:tc gridSpan="7">
                  <a:txBody>
                    <a:bodyPr/>
                    <a:lstStyle/>
                    <a:p>
                      <a:pPr algn="ctr"/>
                      <a:r>
                        <a:rPr lang="kk-KZ" sz="1000" b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І реттік орынбасушылар: </a:t>
                      </a:r>
                    </a:p>
                    <a:p>
                      <a:pPr algn="ctr"/>
                      <a:r>
                        <a:rPr lang="kk-KZ" sz="1000" b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электронодонорлы, белсендіретін топтар</a:t>
                      </a:r>
                      <a:endParaRPr lang="ru-KZ" sz="10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KZ" sz="10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KZ" sz="10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KZ" sz="10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KZ" sz="10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81174267"/>
                  </a:ext>
                </a:extLst>
              </a:tr>
              <a:tr h="181484">
                <a:tc gridSpan="2">
                  <a:txBody>
                    <a:bodyPr/>
                    <a:lstStyle/>
                    <a:p>
                      <a:pPr algn="l"/>
                      <a:r>
                        <a:rPr lang="en-US" sz="10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-NH</a:t>
                      </a:r>
                      <a:r>
                        <a:rPr lang="en-US" sz="1000" baseline="-250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2</a:t>
                      </a:r>
                      <a:r>
                        <a:rPr lang="en-US" sz="10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, –NHR, -NR</a:t>
                      </a:r>
                      <a:r>
                        <a:rPr lang="en-US" sz="1000" baseline="-250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2 </a:t>
                      </a:r>
                      <a:r>
                        <a:rPr lang="en-US" sz="10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, -OH</a:t>
                      </a:r>
                      <a:endParaRPr lang="ru-KZ" sz="100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000" i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+M </a:t>
                      </a:r>
                      <a:r>
                        <a:rPr lang="en-US" sz="10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&gt;&gt; </a:t>
                      </a:r>
                      <a:r>
                        <a:rPr lang="en-US" sz="1000" i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-I</a:t>
                      </a:r>
                      <a:endParaRPr lang="ru-KZ" sz="1000" i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+M &gt;&gt; -I</a:t>
                      </a:r>
                      <a:endParaRPr lang="ru-KZ" sz="10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KZ" sz="10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+++</a:t>
                      </a:r>
                      <a:endParaRPr lang="ru-KZ" sz="10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rowSpan="6" gridSpan="2">
                  <a:txBody>
                    <a:bodyPr/>
                    <a:lstStyle/>
                    <a:p>
                      <a:pPr algn="ctr"/>
                      <a:r>
                        <a:rPr lang="kk-KZ" sz="1000" b="1" i="1" dirty="0">
                          <a:solidFill>
                            <a:srgbClr val="C00000"/>
                          </a:solidFill>
                        </a:rPr>
                        <a:t>Орто- және пара-</a:t>
                      </a:r>
                      <a:endParaRPr lang="ru-KZ" sz="1000" b="1" i="1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rowSpan="6" hMerge="1">
                  <a:txBody>
                    <a:bodyPr/>
                    <a:lstStyle/>
                    <a:p>
                      <a:pPr algn="ctr"/>
                      <a:endParaRPr lang="ru-KZ" sz="1000" b="1" i="1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48285344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l"/>
                      <a:r>
                        <a:rPr lang="en-US" sz="10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-O</a:t>
                      </a:r>
                      <a:r>
                        <a:rPr lang="en-US" sz="1000" baseline="300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-</a:t>
                      </a:r>
                      <a:endParaRPr lang="ru-KZ" sz="1000" baseline="300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00" i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+M , </a:t>
                      </a:r>
                      <a:r>
                        <a:rPr lang="en-US" sz="10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+</a:t>
                      </a:r>
                      <a:r>
                        <a:rPr lang="en-US" sz="1000" i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  <a:endParaRPr lang="ru-KZ" sz="10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+M ,  +I</a:t>
                      </a:r>
                      <a:endParaRPr lang="ru-KZ" sz="10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KZ" sz="10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+++</a:t>
                      </a:r>
                      <a:endParaRPr lang="ru-KZ" sz="10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gridSpan="2" vMerge="1">
                  <a:txBody>
                    <a:bodyPr/>
                    <a:lstStyle/>
                    <a:p>
                      <a:pPr algn="ctr"/>
                      <a:endParaRPr lang="ru-KZ" sz="10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hMerge="1" v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3196168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l"/>
                      <a:r>
                        <a:rPr lang="en-US" sz="10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-NHCOCH</a:t>
                      </a:r>
                      <a:r>
                        <a:rPr lang="en-US" sz="1000" baseline="-250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3  </a:t>
                      </a:r>
                      <a:r>
                        <a:rPr lang="en-US" sz="10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(-NHCOR), </a:t>
                      </a:r>
                    </a:p>
                    <a:p>
                      <a:pPr algn="l"/>
                      <a:r>
                        <a:rPr lang="en-US" sz="10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-OCH</a:t>
                      </a:r>
                      <a:r>
                        <a:rPr lang="en-US" sz="1000" baseline="-250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3 </a:t>
                      </a:r>
                      <a:r>
                        <a:rPr lang="en-US" sz="10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(-OR)</a:t>
                      </a:r>
                      <a:endParaRPr lang="ru-KZ" sz="100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00" i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+M </a:t>
                      </a:r>
                      <a:r>
                        <a:rPr lang="en-US" sz="10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&gt; </a:t>
                      </a:r>
                      <a:r>
                        <a:rPr lang="en-US" sz="1000" i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-I</a:t>
                      </a:r>
                      <a:endParaRPr lang="ru-KZ" sz="1000" i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endParaRPr lang="ru-KZ" sz="10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0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+M &gt; -I</a:t>
                      </a:r>
                      <a:endParaRPr lang="ru-KZ" sz="1000" i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KZ" sz="1000" i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++</a:t>
                      </a:r>
                      <a:endParaRPr lang="ru-KZ" sz="10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gridSpan="2" vMerge="1">
                  <a:txBody>
                    <a:bodyPr/>
                    <a:lstStyle/>
                    <a:p>
                      <a:pPr algn="ctr"/>
                      <a:endParaRPr lang="ru-KZ" sz="10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hMerge="1" v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0190092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l"/>
                      <a:r>
                        <a:rPr lang="en-US" sz="10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-CH</a:t>
                      </a:r>
                      <a:r>
                        <a:rPr lang="en-US" sz="1000" baseline="-250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3  </a:t>
                      </a:r>
                      <a:r>
                        <a:rPr lang="kk-KZ" sz="10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және басқа алкилді</a:t>
                      </a:r>
                      <a:r>
                        <a:rPr lang="en-US" sz="10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(</a:t>
                      </a:r>
                      <a:r>
                        <a:rPr lang="en-US" sz="1000" baseline="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Alk</a:t>
                      </a:r>
                      <a:r>
                        <a:rPr lang="en-US" sz="10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) </a:t>
                      </a:r>
                      <a:r>
                        <a:rPr lang="kk-KZ" sz="10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топтар</a:t>
                      </a:r>
                      <a:endParaRPr lang="ru-KZ" sz="10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00" i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+I</a:t>
                      </a:r>
                      <a:endParaRPr lang="ru-KZ" sz="1000" i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endParaRPr lang="ru-KZ" sz="10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0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+I</a:t>
                      </a:r>
                      <a:endParaRPr lang="ru-KZ" sz="1000" i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KZ" sz="1000" i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+</a:t>
                      </a:r>
                      <a:endParaRPr lang="ru-KZ" sz="10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gridSpan="2" vMerge="1">
                  <a:txBody>
                    <a:bodyPr/>
                    <a:lstStyle/>
                    <a:p>
                      <a:pPr algn="ctr"/>
                      <a:endParaRPr lang="ru-KZ" sz="10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hMerge="1" v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5896307"/>
                  </a:ext>
                </a:extLst>
              </a:tr>
              <a:tr h="192652">
                <a:tc gridSpan="2">
                  <a:txBody>
                    <a:bodyPr/>
                    <a:lstStyle/>
                    <a:p>
                      <a:pPr algn="l"/>
                      <a:r>
                        <a:rPr lang="kk-KZ" sz="10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-С</a:t>
                      </a:r>
                      <a:r>
                        <a:rPr lang="kk-KZ" sz="1000" baseline="-250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6</a:t>
                      </a:r>
                      <a:r>
                        <a:rPr lang="kk-KZ" sz="10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Н</a:t>
                      </a:r>
                      <a:r>
                        <a:rPr lang="kk-KZ" sz="1000" baseline="-250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5</a:t>
                      </a:r>
                      <a:r>
                        <a:rPr lang="kk-KZ" sz="10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, -СН=СН</a:t>
                      </a:r>
                      <a:r>
                        <a:rPr lang="kk-KZ" sz="1000" baseline="-250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2</a:t>
                      </a:r>
                      <a:r>
                        <a:rPr lang="kk-KZ" sz="10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</a:t>
                      </a:r>
                      <a:endParaRPr lang="ru-KZ" sz="10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00" i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+M </a:t>
                      </a:r>
                      <a:r>
                        <a:rPr lang="en-US" sz="10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&gt; </a:t>
                      </a:r>
                      <a:r>
                        <a:rPr lang="en-US" sz="1000" i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-I</a:t>
                      </a:r>
                      <a:endParaRPr lang="ru-KZ" sz="1000" i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endParaRPr lang="ru-KZ" sz="10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0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+M &gt; -I</a:t>
                      </a:r>
                      <a:endParaRPr lang="ru-KZ" sz="1000" i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KZ" sz="1000" i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+</a:t>
                      </a:r>
                      <a:endParaRPr lang="ru-KZ" sz="10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gridSpan="2" vMerge="1">
                  <a:txBody>
                    <a:bodyPr/>
                    <a:lstStyle/>
                    <a:p>
                      <a:pPr algn="ctr"/>
                      <a:endParaRPr lang="ru-KZ" sz="10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hMerge="1" v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7201976"/>
                  </a:ext>
                </a:extLst>
              </a:tr>
              <a:tr h="165197">
                <a:tc gridSpan="2">
                  <a:txBody>
                    <a:bodyPr/>
                    <a:lstStyle/>
                    <a:p>
                      <a:pPr algn="l"/>
                      <a:r>
                        <a:rPr lang="en-US" sz="10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-F, -Cl, -Br, -I</a:t>
                      </a:r>
                      <a:endParaRPr lang="ru-KZ" sz="10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000" i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-I &gt; +M</a:t>
                      </a:r>
                      <a:endParaRPr lang="ru-KZ" sz="1000" i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endParaRPr lang="ru-KZ" sz="10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-I &gt; +M</a:t>
                      </a:r>
                      <a:endParaRPr lang="ru-KZ" sz="1000" i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KZ" sz="1000" i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-</a:t>
                      </a:r>
                      <a:endParaRPr lang="ru-KZ" sz="10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gridSpan="2" vMerge="1">
                  <a:txBody>
                    <a:bodyPr/>
                    <a:lstStyle/>
                    <a:p>
                      <a:pPr algn="ctr"/>
                      <a:endParaRPr lang="ru-KZ" sz="10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hMerge="1" v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1333857"/>
                  </a:ext>
                </a:extLst>
              </a:tr>
              <a:tr h="230616"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kk-KZ" sz="1000" b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ІІ реттік орынбасушылар: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kk-KZ" sz="1000" b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электроноакцепторлы, белсенсіздіретін топтар</a:t>
                      </a:r>
                      <a:endParaRPr lang="ru-KZ" sz="10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KZ" sz="10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KZ" sz="10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KZ" sz="10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KZ" sz="10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KZ" sz="10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220472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0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-C</a:t>
                      </a:r>
                      <a:r>
                        <a:rPr lang="el-GR" sz="10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Ξ</a:t>
                      </a:r>
                      <a:r>
                        <a:rPr lang="en-US" sz="10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N, -CHO, -COR, -COOH,</a:t>
                      </a:r>
                    </a:p>
                    <a:p>
                      <a:pPr algn="l"/>
                      <a:r>
                        <a:rPr lang="en-US" sz="10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-COOR, -SO</a:t>
                      </a:r>
                      <a:r>
                        <a:rPr lang="en-US" sz="1000" baseline="-250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3</a:t>
                      </a:r>
                      <a:r>
                        <a:rPr lang="en-US" sz="10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H</a:t>
                      </a:r>
                      <a:endParaRPr lang="ru-KZ" sz="10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-I , -M</a:t>
                      </a:r>
                      <a:endParaRPr lang="ru-KZ" sz="1000" i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KZ" sz="10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KZ" sz="1000" i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-</a:t>
                      </a:r>
                      <a:endParaRPr lang="ru-KZ" sz="10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rowSpan="3"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kk-KZ" sz="1000" b="1" i="1" dirty="0">
                          <a:solidFill>
                            <a:srgbClr val="C00000"/>
                          </a:solidFill>
                        </a:rPr>
                        <a:t>Мета-</a:t>
                      </a:r>
                      <a:endParaRPr lang="ru-KZ" sz="1000" b="1" i="1" dirty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endParaRPr lang="ru-KZ" sz="10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rowSpan="3" hMerge="1">
                  <a:txBody>
                    <a:bodyPr/>
                    <a:lstStyle/>
                    <a:p>
                      <a:pPr algn="ctr"/>
                      <a:endParaRPr lang="ru-KZ" sz="10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28380491"/>
                  </a:ext>
                </a:extLst>
              </a:tr>
              <a:tr h="174736">
                <a:tc>
                  <a:txBody>
                    <a:bodyPr/>
                    <a:lstStyle/>
                    <a:p>
                      <a:pPr algn="l"/>
                      <a:r>
                        <a:rPr lang="en-US" sz="10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-NR</a:t>
                      </a:r>
                      <a:r>
                        <a:rPr lang="en-US" sz="1000" baseline="-250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3</a:t>
                      </a:r>
                      <a:r>
                        <a:rPr lang="en-US" sz="1000" baseline="300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+</a:t>
                      </a:r>
                      <a:r>
                        <a:rPr lang="en-US" sz="10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, -CF</a:t>
                      </a:r>
                      <a:r>
                        <a:rPr lang="en-US" sz="1000" baseline="-250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3</a:t>
                      </a:r>
                      <a:r>
                        <a:rPr lang="en-US" sz="10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,  -CCl</a:t>
                      </a:r>
                      <a:r>
                        <a:rPr lang="en-US" sz="1000" baseline="-250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3</a:t>
                      </a:r>
                      <a:r>
                        <a:rPr lang="en-US" sz="1000" baseline="300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</a:t>
                      </a:r>
                      <a:endParaRPr lang="ru-KZ" sz="1000" baseline="300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-I</a:t>
                      </a:r>
                      <a:endParaRPr lang="ru-KZ" sz="1000" i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KZ" sz="10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KZ" sz="1000" i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- - -</a:t>
                      </a:r>
                      <a:endParaRPr lang="ru-KZ" sz="10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gridSpan="2" vMerge="1">
                  <a:txBody>
                    <a:bodyPr/>
                    <a:lstStyle/>
                    <a:p>
                      <a:pPr algn="ctr"/>
                      <a:endParaRPr lang="ru-KZ" sz="10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hMerge="1" v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34937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0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-NO</a:t>
                      </a:r>
                      <a:r>
                        <a:rPr lang="en-US" sz="1000" baseline="-250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2</a:t>
                      </a:r>
                      <a:r>
                        <a:rPr lang="en-US" sz="10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, -N</a:t>
                      </a:r>
                      <a:r>
                        <a:rPr lang="en-US" sz="1000" baseline="-250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2</a:t>
                      </a:r>
                      <a:r>
                        <a:rPr lang="en-US" sz="1000" baseline="300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-</a:t>
                      </a:r>
                      <a:endParaRPr lang="ru-KZ" sz="1000" baseline="300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-I , -M</a:t>
                      </a:r>
                      <a:endParaRPr lang="ru-KZ" sz="100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endParaRPr lang="ru-KZ" sz="10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KZ" sz="10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KZ" sz="10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- - -</a:t>
                      </a:r>
                      <a:endParaRPr lang="ru-KZ" sz="10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gridSpan="2" vMerge="1">
                  <a:txBody>
                    <a:bodyPr/>
                    <a:lstStyle/>
                    <a:p>
                      <a:pPr algn="ctr"/>
                      <a:endParaRPr lang="ru-KZ" sz="10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hMerge="1" v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6989573"/>
                  </a:ext>
                </a:extLst>
              </a:tr>
            </a:tbl>
          </a:graphicData>
        </a:graphic>
      </p:graphicFrame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5286543-08A5-4448-9FF8-BF4F27500EB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15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20552414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4149" y="635568"/>
            <a:ext cx="4487057" cy="1705838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22"/>
          <p:cNvSpPr txBox="1"/>
          <p:nvPr/>
        </p:nvSpPr>
        <p:spPr>
          <a:xfrm>
            <a:off x="364149" y="154367"/>
            <a:ext cx="3000000" cy="4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1-ші ережеге мысал:</a:t>
            </a:r>
            <a:endParaRPr sz="1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BB0A718F-B169-4EC1-A531-7417D962B28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16</a:t>
            </a:fld>
            <a:endParaRPr lang="ru"/>
          </a:p>
        </p:txBody>
      </p:sp>
      <p:pic>
        <p:nvPicPr>
          <p:cNvPr id="5" name="Google Shape;117;p23">
            <a:extLst>
              <a:ext uri="{FF2B5EF4-FFF2-40B4-BE49-F238E27FC236}">
                <a16:creationId xmlns:a16="http://schemas.microsoft.com/office/drawing/2014/main" id="{235344C0-6888-4E86-801C-AEA28C007520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6730" y="3068613"/>
            <a:ext cx="4655761" cy="149216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18;p23">
            <a:extLst>
              <a:ext uri="{FF2B5EF4-FFF2-40B4-BE49-F238E27FC236}">
                <a16:creationId xmlns:a16="http://schemas.microsoft.com/office/drawing/2014/main" id="{BDBAC384-0501-4076-AFD6-A8E649A53CF2}"/>
              </a:ext>
            </a:extLst>
          </p:cNvPr>
          <p:cNvSpPr txBox="1"/>
          <p:nvPr/>
        </p:nvSpPr>
        <p:spPr>
          <a:xfrm>
            <a:off x="360051" y="2426018"/>
            <a:ext cx="3000000" cy="4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2-ші ережеге мысал:</a:t>
            </a:r>
            <a:endParaRPr sz="1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7487F79-8CBD-4603-B85E-B2BF2DF222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22921" y="3129290"/>
            <a:ext cx="3698237" cy="1431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6465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538" y="202817"/>
            <a:ext cx="6622583" cy="3936413"/>
          </a:xfrm>
          <a:prstGeom prst="rect">
            <a:avLst/>
          </a:prstGeo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18AAF4A8-4A70-435F-9DB8-1E35AF160DB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17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8241226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582" y="195444"/>
            <a:ext cx="7520463" cy="4416308"/>
          </a:xfrm>
          <a:prstGeom prst="rect">
            <a:avLst/>
          </a:prstGeo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E359C8E3-18EC-48C0-A673-2BB6769FB81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18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1703977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77340347-2DB1-4311-915A-E7952FF66A0B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472457" y="4198873"/>
            <a:ext cx="548700" cy="39360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19</a:t>
            </a:fld>
            <a:endParaRPr lang="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51AC08-6101-4DA4-B7DE-D57BED1C32A3}"/>
              </a:ext>
            </a:extLst>
          </p:cNvPr>
          <p:cNvSpPr txBox="1"/>
          <p:nvPr/>
        </p:nvSpPr>
        <p:spPr>
          <a:xfrm>
            <a:off x="289676" y="517422"/>
            <a:ext cx="79970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12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Полициклды ароматты қосылыстар </a:t>
            </a:r>
            <a:r>
              <a:rPr lang="ru-KZ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деп</a:t>
            </a:r>
            <a:r>
              <a:rPr lang="ru-KZ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KZ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молекулада</a:t>
            </a:r>
            <a:r>
              <a:rPr lang="ru-KZ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KZ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бірнеше</a:t>
            </a:r>
            <a:r>
              <a:rPr lang="ru-KZ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бензол </a:t>
            </a:r>
            <a:r>
              <a:rPr lang="ru-KZ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ядросы</a:t>
            </a:r>
            <a:r>
              <a:rPr lang="ru-KZ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бар </a:t>
            </a:r>
            <a:r>
              <a:rPr lang="ru-KZ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заттар</a:t>
            </a:r>
            <a:r>
              <a:rPr lang="kk-KZ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ды</a:t>
            </a:r>
            <a:r>
              <a:rPr lang="ru-KZ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KZ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ата</a:t>
            </a:r>
            <a:r>
              <a:rPr lang="kk-KZ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й</a:t>
            </a:r>
            <a:r>
              <a:rPr lang="ru-KZ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ды</a:t>
            </a:r>
            <a:r>
              <a:rPr lang="ru-KZ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kk-KZ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ru-KZ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Бензол </a:t>
            </a:r>
            <a:r>
              <a:rPr lang="ru-KZ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ядроларының</a:t>
            </a:r>
            <a:r>
              <a:rPr lang="ru-KZ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KZ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өзара</a:t>
            </a:r>
            <a:r>
              <a:rPr lang="ru-KZ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KZ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қосылу</a:t>
            </a:r>
            <a:r>
              <a:rPr lang="ru-KZ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KZ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тәсіліне</a:t>
            </a:r>
            <a:r>
              <a:rPr lang="ru-KZ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KZ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байланысты</a:t>
            </a:r>
            <a:r>
              <a:rPr lang="ru-KZ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KZ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көп</a:t>
            </a:r>
            <a:r>
              <a:rPr lang="ru-KZ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KZ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ядролы</a:t>
            </a:r>
            <a:r>
              <a:rPr lang="ru-KZ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kk-KZ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ароматты </a:t>
            </a:r>
            <a:r>
              <a:rPr lang="ru-KZ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қосылыстар</a:t>
            </a:r>
            <a:r>
              <a:rPr lang="ru-KZ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kk-KZ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келесі</a:t>
            </a:r>
            <a:r>
              <a:rPr lang="ru-KZ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KZ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топтарға</a:t>
            </a:r>
            <a:r>
              <a:rPr lang="ru-KZ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KZ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бөлінеді</a:t>
            </a:r>
            <a:r>
              <a:rPr lang="kk-KZ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ru-KZ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ru-KZ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20F22DB0-826C-4A20-81D0-CDF686A4BE16}"/>
              </a:ext>
            </a:extLst>
          </p:cNvPr>
          <p:cNvSpPr txBox="1">
            <a:spLocks/>
          </p:cNvSpPr>
          <p:nvPr/>
        </p:nvSpPr>
        <p:spPr>
          <a:xfrm>
            <a:off x="1997962" y="85550"/>
            <a:ext cx="4912680" cy="301761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16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mes New Roman"/>
              </a:rPr>
              <a:t>Полициклды</a:t>
            </a:r>
            <a:r>
              <a:rPr lang="ru-RU" sz="16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mes New Roman"/>
              </a:rPr>
              <a:t> </a:t>
            </a:r>
            <a:r>
              <a:rPr lang="kk-KZ" sz="16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mes New Roman"/>
              </a:rPr>
              <a:t>(к</a:t>
            </a:r>
            <a:r>
              <a:rPr lang="ru-RU" sz="16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mes New Roman"/>
              </a:rPr>
              <a:t>өп</a:t>
            </a:r>
            <a:r>
              <a:rPr lang="ru-RU" sz="16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mes New Roman"/>
              </a:rPr>
              <a:t> </a:t>
            </a:r>
            <a:r>
              <a:rPr lang="ru-RU" sz="16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mes New Roman"/>
              </a:rPr>
              <a:t>ядролы</a:t>
            </a:r>
            <a:r>
              <a:rPr lang="ru-RU" sz="16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mes New Roman"/>
              </a:rPr>
              <a:t>) </a:t>
            </a:r>
            <a:r>
              <a:rPr lang="ru-RU" sz="16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mes New Roman"/>
              </a:rPr>
              <a:t>ароматты</a:t>
            </a:r>
            <a:r>
              <a:rPr lang="ru-RU" sz="16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mes New Roman"/>
              </a:rPr>
              <a:t> </a:t>
            </a:r>
            <a:r>
              <a:rPr lang="ru-RU" sz="16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mes New Roman"/>
              </a:rPr>
              <a:t>қосылыстар</a:t>
            </a:r>
            <a:r>
              <a:rPr lang="ru-RU" sz="16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mes New Roman"/>
              </a:rPr>
              <a:t>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A135DDC-00A3-4732-BB68-04DC675C47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r="74232" b="82072"/>
          <a:stretch/>
        </p:blipFill>
        <p:spPr>
          <a:xfrm>
            <a:off x="759271" y="2239320"/>
            <a:ext cx="1328596" cy="55384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3040581-F029-47FA-A854-1FE06EE804B3}"/>
              </a:ext>
            </a:extLst>
          </p:cNvPr>
          <p:cNvSpPr txBox="1"/>
          <p:nvPr/>
        </p:nvSpPr>
        <p:spPr>
          <a:xfrm>
            <a:off x="289676" y="1079405"/>
            <a:ext cx="226778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KZ" sz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ru-KZ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Бензол </a:t>
            </a:r>
            <a:r>
              <a:rPr lang="ru-KZ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ядролары</a:t>
            </a:r>
            <a:r>
              <a:rPr lang="ru-KZ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KZ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өзара</a:t>
            </a:r>
            <a:r>
              <a:rPr lang="ru-KZ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kk-KZ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бір </a:t>
            </a:r>
            <a:r>
              <a:rPr lang="ru-KZ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KZ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байланыспен</a:t>
            </a:r>
            <a:r>
              <a:rPr lang="ru-KZ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KZ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тікелей</a:t>
            </a:r>
            <a:r>
              <a:rPr lang="ru-KZ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KZ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байланысқан</a:t>
            </a:r>
            <a:r>
              <a:rPr lang="ru-KZ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KZ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қосылыстар</a:t>
            </a:r>
            <a:r>
              <a:rPr lang="ru-KZ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KZ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Бұл</a:t>
            </a:r>
            <a:r>
              <a:rPr lang="ru-KZ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KZ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топтың</a:t>
            </a:r>
            <a:r>
              <a:rPr lang="ru-KZ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KZ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ең</a:t>
            </a:r>
            <a:r>
              <a:rPr lang="ru-KZ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KZ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қарапайым</a:t>
            </a:r>
            <a:r>
              <a:rPr lang="ru-KZ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KZ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өкілі</a:t>
            </a:r>
            <a:r>
              <a:rPr lang="ru-KZ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KZ" sz="1200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дифенил</a:t>
            </a:r>
            <a:r>
              <a:rPr lang="ru-KZ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KZ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болып</a:t>
            </a:r>
            <a:r>
              <a:rPr lang="ru-KZ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KZ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табылады</a:t>
            </a:r>
            <a:r>
              <a:rPr lang="ru-KZ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2AA837-5095-4C7E-AD7F-733E1B377812}"/>
              </a:ext>
            </a:extLst>
          </p:cNvPr>
          <p:cNvSpPr txBox="1"/>
          <p:nvPr/>
        </p:nvSpPr>
        <p:spPr>
          <a:xfrm>
            <a:off x="2948443" y="1068303"/>
            <a:ext cx="28234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Бензол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ядролары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бір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н/е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бірнеше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көміртегі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атомдары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арқылы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өзара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байланысқан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қосылыстар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мысалы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ru-KZ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4C02F43-8E7E-4B0E-B47D-AAF4E1D1390A}"/>
              </a:ext>
            </a:extLst>
          </p:cNvPr>
          <p:cNvSpPr txBox="1"/>
          <p:nvPr/>
        </p:nvSpPr>
        <p:spPr>
          <a:xfrm>
            <a:off x="1026913" y="2937416"/>
            <a:ext cx="100863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дифенил</a:t>
            </a:r>
            <a:endParaRPr lang="ru-KZ" sz="11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11C1C57-40D0-4102-901D-260D0464E1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638" b="82277"/>
          <a:stretch/>
        </p:blipFill>
        <p:spPr>
          <a:xfrm>
            <a:off x="3467864" y="1754436"/>
            <a:ext cx="1583541" cy="55384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9D3856E-8AFE-4349-82B5-DE59715108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059" t="26216" r="57993" b="39954"/>
          <a:stretch/>
        </p:blipFill>
        <p:spPr>
          <a:xfrm>
            <a:off x="3580514" y="3635054"/>
            <a:ext cx="1559329" cy="102129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86C2A6C-DADB-45FB-8EAC-6DFF708A24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244" t="27726" r="9806" b="56118"/>
          <a:stretch/>
        </p:blipFill>
        <p:spPr>
          <a:xfrm>
            <a:off x="3467864" y="2730089"/>
            <a:ext cx="1794310" cy="48315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E75DDBA-69C6-45C9-BC14-B5FC047FE6D3}"/>
              </a:ext>
            </a:extLst>
          </p:cNvPr>
          <p:cNvSpPr txBox="1"/>
          <p:nvPr/>
        </p:nvSpPr>
        <p:spPr>
          <a:xfrm>
            <a:off x="3732808" y="2360326"/>
            <a:ext cx="118586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дифенилметан</a:t>
            </a:r>
            <a:endParaRPr lang="ru-KZ" sz="11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4E0E7CB-37C1-493E-BD07-8A22821AAD98}"/>
              </a:ext>
            </a:extLst>
          </p:cNvPr>
          <p:cNvSpPr txBox="1"/>
          <p:nvPr/>
        </p:nvSpPr>
        <p:spPr>
          <a:xfrm>
            <a:off x="3541293" y="3299834"/>
            <a:ext cx="198582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1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1,2-дифенилэтан (</a:t>
            </a:r>
            <a:r>
              <a:rPr lang="ru-RU" sz="1100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дибензил</a:t>
            </a:r>
            <a:r>
              <a:rPr lang="ru-RU" sz="11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ru-KZ" sz="11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297F40E-F160-478E-966A-E6CA466A9B2E}"/>
              </a:ext>
            </a:extLst>
          </p:cNvPr>
          <p:cNvSpPr txBox="1"/>
          <p:nvPr/>
        </p:nvSpPr>
        <p:spPr>
          <a:xfrm>
            <a:off x="4690083" y="4264868"/>
            <a:ext cx="118586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трифенилметан</a:t>
            </a:r>
            <a:endParaRPr lang="ru-KZ" sz="11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73913CF-B27E-4DD7-8EF1-0A1DADE036AC}"/>
              </a:ext>
            </a:extLst>
          </p:cNvPr>
          <p:cNvSpPr txBox="1"/>
          <p:nvPr/>
        </p:nvSpPr>
        <p:spPr>
          <a:xfrm>
            <a:off x="6053264" y="1054322"/>
            <a:ext cx="263353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KZ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ru-KZ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Екі</a:t>
            </a:r>
            <a:r>
              <a:rPr lang="ru-KZ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н</a:t>
            </a:r>
            <a:r>
              <a:rPr lang="kk-KZ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ru-KZ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е </a:t>
            </a:r>
            <a:r>
              <a:rPr lang="ru-KZ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бірнеше</a:t>
            </a:r>
            <a:r>
              <a:rPr lang="ru-KZ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бензол </a:t>
            </a:r>
            <a:r>
              <a:rPr lang="ru-KZ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ядросы</a:t>
            </a:r>
            <a:r>
              <a:rPr lang="ru-KZ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KZ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өзара</a:t>
            </a:r>
            <a:r>
              <a:rPr lang="ru-KZ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KZ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конден</a:t>
            </a:r>
            <a:r>
              <a:rPr lang="kk-KZ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сирленген</a:t>
            </a:r>
            <a:r>
              <a:rPr lang="ru-KZ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KZ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яғни</a:t>
            </a:r>
            <a:r>
              <a:rPr lang="ru-KZ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KZ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екі</a:t>
            </a:r>
            <a:r>
              <a:rPr lang="ru-KZ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н</a:t>
            </a:r>
            <a:r>
              <a:rPr lang="kk-KZ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ru-KZ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е </a:t>
            </a:r>
            <a:r>
              <a:rPr lang="ru-KZ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бірнеше</a:t>
            </a:r>
            <a:r>
              <a:rPr lang="ru-KZ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kk-KZ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ортақ</a:t>
            </a:r>
            <a:r>
              <a:rPr lang="ru-KZ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KZ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көміртегі</a:t>
            </a:r>
            <a:r>
              <a:rPr lang="ru-KZ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KZ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атомдары</a:t>
            </a:r>
            <a:r>
              <a:rPr lang="ru-KZ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бар </a:t>
            </a:r>
            <a:r>
              <a:rPr lang="ru-KZ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қосылыстар</a:t>
            </a:r>
            <a:r>
              <a:rPr lang="ru-KZ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pic>
        <p:nvPicPr>
          <p:cNvPr id="1026" name="Picture 2" descr="нафталин_антрацен-фенантрен | Химия онлайн">
            <a:extLst>
              <a:ext uri="{FF2B5EF4-FFF2-40B4-BE49-F238E27FC236}">
                <a16:creationId xmlns:a16="http://schemas.microsoft.com/office/drawing/2014/main" id="{202171B5-6AE7-433B-A130-DBBD345032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930" b="40833"/>
          <a:stretch/>
        </p:blipFill>
        <p:spPr bwMode="auto">
          <a:xfrm>
            <a:off x="6742297" y="1904740"/>
            <a:ext cx="946514" cy="646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D785F604-AA81-48FE-ABEB-430A8D9317A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165" r="36836" b="42589"/>
          <a:stretch/>
        </p:blipFill>
        <p:spPr>
          <a:xfrm>
            <a:off x="6643802" y="2743106"/>
            <a:ext cx="1328596" cy="626507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97C39B8E-D0F9-4FF1-ACA2-094DC4BA424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4186" b="18813"/>
          <a:stretch/>
        </p:blipFill>
        <p:spPr>
          <a:xfrm>
            <a:off x="7079748" y="3611734"/>
            <a:ext cx="1106366" cy="885982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39C52DED-2D6D-4CA7-A800-348D832DA1BB}"/>
              </a:ext>
            </a:extLst>
          </p:cNvPr>
          <p:cNvSpPr txBox="1"/>
          <p:nvPr/>
        </p:nvSpPr>
        <p:spPr>
          <a:xfrm>
            <a:off x="6803784" y="2456321"/>
            <a:ext cx="100863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нафталин</a:t>
            </a:r>
            <a:endParaRPr lang="ru-KZ" sz="11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BCD1927-E47A-41CA-8894-8E10A29A5FCB}"/>
              </a:ext>
            </a:extLst>
          </p:cNvPr>
          <p:cNvSpPr txBox="1"/>
          <p:nvPr/>
        </p:nvSpPr>
        <p:spPr>
          <a:xfrm>
            <a:off x="6910642" y="3318097"/>
            <a:ext cx="100863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антрацен</a:t>
            </a:r>
            <a:endParaRPr lang="ru-KZ" sz="11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266D6B2-F1D4-46A8-9192-F261A0CDF37A}"/>
              </a:ext>
            </a:extLst>
          </p:cNvPr>
          <p:cNvSpPr txBox="1"/>
          <p:nvPr/>
        </p:nvSpPr>
        <p:spPr>
          <a:xfrm>
            <a:off x="6742297" y="4277525"/>
            <a:ext cx="100863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фенантрен</a:t>
            </a:r>
            <a:endParaRPr lang="ru-KZ" sz="11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7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311700" y="64350"/>
            <a:ext cx="5258462" cy="40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38100" lvl="0" indent="0" algn="ctr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k-KZ" sz="20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Ароматты қосылыстар (арендер)</a:t>
            </a:r>
            <a:r>
              <a:rPr lang="kk-KZ" sz="2000" b="1" dirty="0">
                <a:solidFill>
                  <a:srgbClr val="C00000"/>
                </a:solidFill>
              </a:rPr>
              <a:t> </a:t>
            </a:r>
            <a:endParaRPr sz="2000" b="1" dirty="0">
              <a:solidFill>
                <a:srgbClr val="C00000"/>
              </a:solidFill>
            </a:endParaRPr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513788" y="1547751"/>
            <a:ext cx="3185694" cy="73475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" sz="1600" b="1" dirty="0">
                <a:solidFill>
                  <a:srgbClr val="38761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Моноциклды арендер:</a:t>
            </a: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(бензол және оның гомологтары)</a:t>
            </a:r>
            <a:endParaRPr sz="1600" dirty="0">
              <a:solidFill>
                <a:srgbClr val="000000"/>
              </a:solidFill>
              <a:highlight>
                <a:srgbClr val="FFFFFF"/>
              </a:highligh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3810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88BB6B03-91B8-480B-B8E8-B58E6223E58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2</a:t>
            </a:fld>
            <a:endParaRPr lang="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3F39AB5-272F-4041-8DC6-9286E9F85B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968" y="2571750"/>
            <a:ext cx="1581371" cy="137179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585CF69-545E-4AE0-8A36-47EE30E45C2A}"/>
              </a:ext>
            </a:extLst>
          </p:cNvPr>
          <p:cNvSpPr txBox="1"/>
          <p:nvPr/>
        </p:nvSpPr>
        <p:spPr>
          <a:xfrm>
            <a:off x="4202050" y="1655425"/>
            <a:ext cx="229298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ru-RU" sz="1600" b="1" dirty="0" err="1">
                <a:solidFill>
                  <a:srgbClr val="38761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Полициклды</a:t>
            </a:r>
            <a:r>
              <a:rPr lang="ru-RU" sz="1600" b="1" dirty="0">
                <a:solidFill>
                  <a:srgbClr val="38761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b="1" dirty="0" err="1">
                <a:solidFill>
                  <a:srgbClr val="38761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арендер</a:t>
            </a:r>
            <a:r>
              <a:rPr lang="ru-RU" sz="1600" b="1" dirty="0">
                <a:solidFill>
                  <a:srgbClr val="38761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ru-RU" sz="1600" dirty="0">
              <a:solidFill>
                <a:srgbClr val="38761D"/>
              </a:solidFill>
              <a:highlight>
                <a:srgbClr val="FFFFFF"/>
              </a:highligh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2594E52-1E08-4A72-AC84-DA9A519A0B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4925" y="1976419"/>
            <a:ext cx="2991267" cy="278168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A65E64E-C6A1-4A4C-B35A-2071E8D1A62B}"/>
              </a:ext>
            </a:extLst>
          </p:cNvPr>
          <p:cNvSpPr txBox="1"/>
          <p:nvPr/>
        </p:nvSpPr>
        <p:spPr>
          <a:xfrm>
            <a:off x="513787" y="766023"/>
            <a:ext cx="476320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3810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 err="1">
                <a:solidFill>
                  <a:srgbClr val="000000"/>
                </a:solidFill>
                <a:highlight>
                  <a:srgbClr val="FFFFFF"/>
                </a:highlight>
                <a:uFill>
                  <a:noFill/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молекулаларында</a:t>
            </a:r>
            <a:r>
              <a:rPr lang="ru-RU" sz="1400" dirty="0">
                <a:solidFill>
                  <a:srgbClr val="000000"/>
                </a:solidFill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6 </a:t>
            </a:r>
            <a:r>
              <a:rPr lang="ru-RU" sz="1400" dirty="0" err="1">
                <a:solidFill>
                  <a:srgbClr val="000000"/>
                </a:solidFill>
                <a:highlight>
                  <a:srgbClr val="FFFFFF"/>
                </a:highlight>
                <a:uFill>
                  <a:noFill/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көміртек</a:t>
            </a:r>
            <a:r>
              <a:rPr lang="ru-RU" sz="1400" dirty="0">
                <a:solidFill>
                  <a:srgbClr val="000000"/>
                </a:solidFill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highlight>
                  <a:srgbClr val="FFFFFF"/>
                </a:highlight>
                <a:uFill>
                  <a:noFill/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атомдарынан</a:t>
            </a:r>
            <a:r>
              <a:rPr lang="ru-RU" sz="1400" dirty="0">
                <a:solidFill>
                  <a:srgbClr val="000000"/>
                </a:solidFill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тұратын</a:t>
            </a:r>
            <a:r>
              <a:rPr lang="ru-RU" sz="1400" dirty="0">
                <a:solidFill>
                  <a:srgbClr val="000000"/>
                </a:solidFill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бір</a:t>
            </a:r>
            <a:r>
              <a:rPr lang="ru-RU" sz="1400" dirty="0">
                <a:solidFill>
                  <a:srgbClr val="000000"/>
                </a:solidFill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немесе</a:t>
            </a:r>
            <a:r>
              <a:rPr lang="ru-RU" sz="1400" dirty="0">
                <a:solidFill>
                  <a:srgbClr val="000000"/>
                </a:solidFill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бірнеше</a:t>
            </a:r>
            <a:r>
              <a:rPr lang="ru-RU" sz="1400" dirty="0">
                <a:solidFill>
                  <a:srgbClr val="000000"/>
                </a:solidFill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циклі</a:t>
            </a:r>
            <a:r>
              <a:rPr lang="ru-RU" sz="1400" dirty="0">
                <a:solidFill>
                  <a:srgbClr val="000000"/>
                </a:solidFill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бар </a:t>
            </a:r>
            <a:r>
              <a:rPr lang="ru-RU" sz="1400" dirty="0" err="1">
                <a:solidFill>
                  <a:srgbClr val="000000"/>
                </a:solidFill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органикалық</a:t>
            </a:r>
            <a:r>
              <a:rPr lang="ru-RU" sz="1400" dirty="0">
                <a:solidFill>
                  <a:srgbClr val="000000"/>
                </a:solidFill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қосылыстар</a:t>
            </a:r>
            <a:r>
              <a:rPr lang="ru-RU" sz="1400" dirty="0">
                <a:solidFill>
                  <a:srgbClr val="000000"/>
                </a:solidFill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9519" y="137989"/>
            <a:ext cx="6645238" cy="572700"/>
          </a:xfrm>
        </p:spPr>
        <p:txBody>
          <a:bodyPr/>
          <a:lstStyle/>
          <a:p>
            <a:pPr algn="ctr"/>
            <a:r>
              <a:rPr lang="ru-RU" sz="16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mes New Roman"/>
              </a:rPr>
              <a:t>Көп</a:t>
            </a:r>
            <a:r>
              <a:rPr lang="ru-RU" sz="16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mes New Roman"/>
              </a:rPr>
              <a:t> </a:t>
            </a:r>
            <a:r>
              <a:rPr lang="ru-RU" sz="16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mes New Roman"/>
              </a:rPr>
              <a:t>ядролы</a:t>
            </a:r>
            <a:r>
              <a:rPr lang="ru-RU" sz="16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mes New Roman"/>
              </a:rPr>
              <a:t> </a:t>
            </a:r>
            <a:r>
              <a:rPr lang="ru-RU" sz="16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mes New Roman"/>
              </a:rPr>
              <a:t>ароматты</a:t>
            </a:r>
            <a:r>
              <a:rPr lang="ru-RU" sz="16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mes New Roman"/>
              </a:rPr>
              <a:t> </a:t>
            </a:r>
            <a:r>
              <a:rPr lang="ru-RU" sz="16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mes New Roman"/>
              </a:rPr>
              <a:t>қосылыстар</a:t>
            </a:r>
            <a:r>
              <a:rPr lang="ru-RU" sz="16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mes New Roman"/>
              </a:rPr>
              <a:t>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48298" y="1641403"/>
            <a:ext cx="8306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mes New Roman"/>
              </a:rPr>
              <a:t>нафталин</a:t>
            </a:r>
            <a:endParaRPr lang="ru-RU" sz="1200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092237" y="1690667"/>
            <a:ext cx="80823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mes New Roman"/>
              </a:rPr>
              <a:t>антрацен</a:t>
            </a:r>
            <a:endParaRPr lang="ru-RU" sz="1200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001347" y="1690667"/>
            <a:ext cx="91082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mes New Roman"/>
              </a:rPr>
              <a:t>фенантрен</a:t>
            </a:r>
            <a:endParaRPr lang="ru-RU" sz="1200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69618" y="2318353"/>
            <a:ext cx="649672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Бұл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ароматты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көмірсутектер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үшін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электрон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тығыздығы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біркелкі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таралмайды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және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бұл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бір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орынбасармен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бірнеше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изомерге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нафталин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үшін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ru-RU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антрацен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мен </a:t>
            </a:r>
            <a:r>
              <a:rPr lang="ru-RU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фенантрен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үшін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ru-RU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әкеледі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/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ru-RU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Нафталин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үшін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позицияның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екі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түрі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ru-RU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lang="ru-RU" sz="12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және</a:t>
            </a:r>
            <a:r>
              <a:rPr lang="ru-RU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β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), </a:t>
            </a:r>
            <a:r>
              <a:rPr lang="ru-RU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антрацен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мен </a:t>
            </a:r>
            <a:r>
              <a:rPr lang="ru-RU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фенантрен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үшін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3 позиция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түрі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ru-RU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α, β </a:t>
            </a:r>
            <a:r>
              <a:rPr lang="ru-RU" sz="12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және</a:t>
            </a:r>
            <a:r>
              <a:rPr lang="ru-RU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γ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болады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/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ru-RU" sz="12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Нафталиндегі</a:t>
            </a:r>
            <a:r>
              <a:rPr lang="ru-RU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1,4,5,8 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ru-RU" sz="12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артық</a:t>
            </a:r>
            <a:r>
              <a:rPr lang="ru-RU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электрон </a:t>
            </a:r>
            <a:r>
              <a:rPr lang="ru-RU" sz="12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тығыздығы</a:t>
            </a:r>
            <a:r>
              <a:rPr lang="ru-RU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бар </a:t>
            </a:r>
            <a:r>
              <a:rPr lang="ru-RU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α-</a:t>
            </a:r>
            <a:r>
              <a:rPr lang="ru-RU" sz="12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позициялар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ru-RU" sz="1200" b="1" i="1" dirty="0" err="1">
                <a:solidFill>
                  <a:srgbClr val="00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электрофилді</a:t>
            </a:r>
            <a:r>
              <a:rPr lang="ru-RU" sz="1200" b="1" i="1" dirty="0">
                <a:solidFill>
                  <a:srgbClr val="00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b="1" i="1" dirty="0" err="1">
                <a:solidFill>
                  <a:srgbClr val="00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орынбасу</a:t>
            </a:r>
            <a:r>
              <a:rPr lang="ru-RU" sz="1200" b="1" i="1" dirty="0">
                <a:solidFill>
                  <a:srgbClr val="00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b="1" i="1" dirty="0" err="1">
                <a:solidFill>
                  <a:srgbClr val="00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реакцияларымен</a:t>
            </a:r>
            <a:r>
              <a:rPr lang="ru-RU" sz="1200" b="1" i="1" dirty="0">
                <a:solidFill>
                  <a:srgbClr val="00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b="1" i="1" dirty="0" err="1">
                <a:solidFill>
                  <a:srgbClr val="00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сипатталады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);</a:t>
            </a:r>
          </a:p>
          <a:p>
            <a:pPr algn="just"/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ru-RU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2,3,6,7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α-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орындарымен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салыстырғанда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электронды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тығыздығы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жоқ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β-</a:t>
            </a:r>
            <a:r>
              <a:rPr lang="ru-RU" sz="12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орындар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8A1D2B48-C3D1-41D8-B869-FBC6D54201E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20</a:t>
            </a:fld>
            <a:endParaRPr lang="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336977B-22D6-4CED-88F7-6A39A11D2E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909" y="710689"/>
            <a:ext cx="2483058" cy="86253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92DD1D0-5EEA-4A94-9A6F-CF4B79C8623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b="19396"/>
          <a:stretch/>
        </p:blipFill>
        <p:spPr>
          <a:xfrm>
            <a:off x="3750211" y="710689"/>
            <a:ext cx="3274546" cy="855303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95E7C16-2A9E-449C-9B17-D7B71063EF1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21</a:t>
            </a:fld>
            <a:endParaRPr lang="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58A5931-0355-4DBD-8D20-D3B01DC138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t="27470" r="41045" b="15261"/>
          <a:stretch/>
        </p:blipFill>
        <p:spPr>
          <a:xfrm>
            <a:off x="430802" y="1761975"/>
            <a:ext cx="2717248" cy="197707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89EE834-5926-4F8A-80F7-3F781E952802}"/>
              </a:ext>
            </a:extLst>
          </p:cNvPr>
          <p:cNvSpPr txBox="1"/>
          <p:nvPr/>
        </p:nvSpPr>
        <p:spPr>
          <a:xfrm>
            <a:off x="334063" y="884812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Нафталиннің</a:t>
            </a:r>
            <a:r>
              <a:rPr lang="ru-RU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химиялық</a:t>
            </a:r>
            <a:r>
              <a:rPr lang="ru-RU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қасиеттері</a:t>
            </a:r>
            <a:endParaRPr lang="ru-KZ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3FCA5FE-5AD7-4B0D-BA66-B1F2FC3994BB}"/>
              </a:ext>
            </a:extLst>
          </p:cNvPr>
          <p:cNvSpPr txBox="1"/>
          <p:nvPr/>
        </p:nvSpPr>
        <p:spPr>
          <a:xfrm>
            <a:off x="334063" y="130760"/>
            <a:ext cx="7085839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Нафталин</a:t>
            </a:r>
            <a:r>
              <a:rPr lang="ru-RU" sz="12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балқу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температурасы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80 °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болатын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кристалды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зат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Суда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ерімейді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қыздырғанда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бензолда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эфирде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сонымен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қатар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спиртте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ериді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Оңай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сублимацияланады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E79EB7F-F0B6-42DF-8D45-9695C50CE451}"/>
              </a:ext>
            </a:extLst>
          </p:cNvPr>
          <p:cNvSpPr txBox="1"/>
          <p:nvPr/>
        </p:nvSpPr>
        <p:spPr>
          <a:xfrm>
            <a:off x="334063" y="1192589"/>
            <a:ext cx="73231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Химиялық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қасиеттері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бойынша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нафталин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бензолға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өте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ұқсас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Орынбасу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реакцияларында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бензолға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ұқсас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туындылар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түзеді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ru-RU" sz="1200" i="1" dirty="0" err="1">
                <a:solidFill>
                  <a:srgbClr val="00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галогентуындалары</a:t>
            </a:r>
            <a:r>
              <a:rPr lang="ru-RU" sz="1200" i="1" dirty="0">
                <a:solidFill>
                  <a:srgbClr val="00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1200" i="1" dirty="0" err="1">
                <a:solidFill>
                  <a:srgbClr val="00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нитротуындылар</a:t>
            </a:r>
            <a:r>
              <a:rPr lang="ru-RU" sz="1200" i="1" dirty="0">
                <a:solidFill>
                  <a:srgbClr val="00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1200" i="1" dirty="0" err="1">
                <a:solidFill>
                  <a:srgbClr val="00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сульфотуындалары</a:t>
            </a:r>
            <a:r>
              <a:rPr lang="ru-RU" sz="1200" i="1" dirty="0">
                <a:solidFill>
                  <a:srgbClr val="00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және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т.б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.: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AFFDD89-2753-44A1-A399-332D7503DD6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7846" r="5320" b="55721"/>
          <a:stretch/>
        </p:blipFill>
        <p:spPr>
          <a:xfrm>
            <a:off x="965767" y="3766245"/>
            <a:ext cx="1933502" cy="99611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41FF217-DF54-49A0-80E3-355CDFAF8C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97202" y="1868619"/>
            <a:ext cx="3979160" cy="175823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24BE641-41FE-4BD0-90A7-CA5943992DB8}"/>
              </a:ext>
            </a:extLst>
          </p:cNvPr>
          <p:cNvSpPr txBox="1"/>
          <p:nvPr/>
        </p:nvSpPr>
        <p:spPr>
          <a:xfrm>
            <a:off x="5531770" y="2069953"/>
            <a:ext cx="91789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9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тез </a:t>
            </a:r>
            <a:r>
              <a:rPr lang="ru-RU" sz="9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түзіледі</a:t>
            </a:r>
            <a:endParaRPr lang="ru-KZ" sz="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00C8900-1B5D-468D-BD07-F3D3D4CFA561}"/>
              </a:ext>
            </a:extLst>
          </p:cNvPr>
          <p:cNvSpPr txBox="1"/>
          <p:nvPr/>
        </p:nvSpPr>
        <p:spPr>
          <a:xfrm>
            <a:off x="5531770" y="2976210"/>
            <a:ext cx="91789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9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баяу</a:t>
            </a:r>
            <a:r>
              <a:rPr lang="ru-RU" sz="9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9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түзіледі</a:t>
            </a:r>
            <a:endParaRPr lang="ru-KZ" sz="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406EE0F-B2E0-4869-A930-2FBA747022BD}"/>
              </a:ext>
            </a:extLst>
          </p:cNvPr>
          <p:cNvSpPr txBox="1"/>
          <p:nvPr/>
        </p:nvSpPr>
        <p:spPr>
          <a:xfrm>
            <a:off x="5202538" y="2330756"/>
            <a:ext cx="1302961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9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тез </a:t>
            </a:r>
            <a:r>
              <a:rPr lang="ru-RU" sz="9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десульфирленеді</a:t>
            </a:r>
            <a:endParaRPr lang="ru-KZ" sz="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0369793-4C0E-4669-B278-C1CB204C313E}"/>
              </a:ext>
            </a:extLst>
          </p:cNvPr>
          <p:cNvSpPr txBox="1"/>
          <p:nvPr/>
        </p:nvSpPr>
        <p:spPr>
          <a:xfrm>
            <a:off x="5094344" y="3301531"/>
            <a:ext cx="151934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9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өте</a:t>
            </a:r>
            <a:r>
              <a:rPr lang="ru-RU" sz="9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9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баяу</a:t>
            </a:r>
            <a:r>
              <a:rPr lang="ru-RU" sz="9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9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десульфирленеді</a:t>
            </a:r>
            <a:endParaRPr lang="ru-KZ" sz="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CC47803-ACED-454F-93B1-D59D54380B4E}"/>
              </a:ext>
            </a:extLst>
          </p:cNvPr>
          <p:cNvSpPr txBox="1"/>
          <p:nvPr/>
        </p:nvSpPr>
        <p:spPr>
          <a:xfrm>
            <a:off x="6317276" y="2557662"/>
            <a:ext cx="14374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9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1-нафталинсульфон </a:t>
            </a:r>
            <a:r>
              <a:rPr lang="ru-RU" sz="9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қышқылы</a:t>
            </a:r>
            <a:endParaRPr lang="ru-KZ" sz="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3F0EA6E-0000-4816-805F-F0C926E6ABEC}"/>
              </a:ext>
            </a:extLst>
          </p:cNvPr>
          <p:cNvSpPr txBox="1"/>
          <p:nvPr/>
        </p:nvSpPr>
        <p:spPr>
          <a:xfrm>
            <a:off x="6408252" y="3581579"/>
            <a:ext cx="14374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9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2-нафталинсульфон </a:t>
            </a:r>
            <a:r>
              <a:rPr lang="ru-RU" sz="9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қышқылы</a:t>
            </a:r>
            <a:endParaRPr lang="ru-KZ" sz="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82F9270-D902-4445-B583-74528354DC33}"/>
              </a:ext>
            </a:extLst>
          </p:cNvPr>
          <p:cNvSpPr txBox="1"/>
          <p:nvPr/>
        </p:nvSpPr>
        <p:spPr>
          <a:xfrm>
            <a:off x="3849058" y="4088990"/>
            <a:ext cx="4572000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05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Нафталиннің</a:t>
            </a:r>
            <a:r>
              <a:rPr lang="ru-RU" sz="10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05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сульфирленуі</a:t>
            </a:r>
            <a:r>
              <a:rPr lang="ru-RU" sz="10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05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техникалық</a:t>
            </a:r>
            <a:r>
              <a:rPr lang="ru-RU" sz="10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05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тұрғыдан</a:t>
            </a:r>
            <a:r>
              <a:rPr lang="ru-RU" sz="10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05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ең</a:t>
            </a:r>
            <a:r>
              <a:rPr lang="ru-RU" sz="10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05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маңызды</a:t>
            </a:r>
            <a:r>
              <a:rPr lang="ru-RU" sz="10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реакция </a:t>
            </a:r>
            <a:r>
              <a:rPr lang="ru-RU" sz="105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болып</a:t>
            </a:r>
            <a:r>
              <a:rPr lang="ru-RU" sz="10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05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табылады</a:t>
            </a:r>
            <a:r>
              <a:rPr lang="ru-RU" sz="10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105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өйткені</a:t>
            </a:r>
            <a:r>
              <a:rPr lang="ru-RU" sz="10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05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сульфонқышқылдары</a:t>
            </a:r>
            <a:r>
              <a:rPr lang="ru-RU" sz="10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05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бояғыштар</a:t>
            </a:r>
            <a:r>
              <a:rPr lang="ru-RU" sz="10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05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алу</a:t>
            </a:r>
            <a:r>
              <a:rPr lang="ru-RU" sz="10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05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үшін</a:t>
            </a:r>
            <a:r>
              <a:rPr lang="ru-RU" sz="10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05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маңызды</a:t>
            </a:r>
            <a:r>
              <a:rPr lang="ru-RU" sz="10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материал </a:t>
            </a:r>
            <a:r>
              <a:rPr lang="ru-RU" sz="105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болып</a:t>
            </a:r>
            <a:r>
              <a:rPr lang="ru-RU" sz="10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05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табылады</a:t>
            </a:r>
            <a:r>
              <a:rPr lang="ru-RU" sz="10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41577569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8BFC3A79-F739-47C5-945C-518D922B6B7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22</a:t>
            </a:fld>
            <a:endParaRPr lang="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43AE85-BE2A-4FFF-876F-6D11060F3D8B}"/>
              </a:ext>
            </a:extLst>
          </p:cNvPr>
          <p:cNvSpPr txBox="1"/>
          <p:nvPr/>
        </p:nvSpPr>
        <p:spPr>
          <a:xfrm>
            <a:off x="450220" y="156532"/>
            <a:ext cx="67323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Нафталин </a:t>
            </a:r>
            <a:r>
              <a:rPr lang="ru-RU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туындыларындағы</a:t>
            </a:r>
            <a:r>
              <a:rPr lang="ru-RU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электрофилді</a:t>
            </a:r>
            <a:r>
              <a:rPr lang="ru-RU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орынбасу</a:t>
            </a:r>
            <a:r>
              <a:rPr lang="ru-RU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реакциялардың</a:t>
            </a:r>
            <a:r>
              <a:rPr lang="ru-RU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бағыты</a:t>
            </a:r>
            <a:endParaRPr lang="ru-RU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FB1A2D-BCA1-4455-A88F-2A2130624593}"/>
              </a:ext>
            </a:extLst>
          </p:cNvPr>
          <p:cNvSpPr txBox="1"/>
          <p:nvPr/>
        </p:nvSpPr>
        <p:spPr>
          <a:xfrm>
            <a:off x="450220" y="558362"/>
            <a:ext cx="650201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200" i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Электродонорлы</a:t>
            </a:r>
            <a:r>
              <a:rPr lang="ru-RU" sz="1200" i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топ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электрофилді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реагентті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өзі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орналасқан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сақинаға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бағыттайды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Егер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электродонорлы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топ 1-позицияда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болса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электрофил 2-ші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немесе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4-позицияда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тұрған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сутекті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ығыстырып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соның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орнын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басады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2-позициядағы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электронодонорлық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топ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электрофилді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1-позицияға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бағыттайды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E1CC127-1188-4C0B-A3C1-97C8C0249E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60" t="3463" r="26722" b="63630"/>
          <a:stretch/>
        </p:blipFill>
        <p:spPr>
          <a:xfrm>
            <a:off x="1088904" y="1389359"/>
            <a:ext cx="3964727" cy="141795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99DFC57-54A9-4167-8FCB-D2190F52F0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91" t="52383" r="31906" b="17040"/>
          <a:stretch/>
        </p:blipFill>
        <p:spPr>
          <a:xfrm>
            <a:off x="1197096" y="3517505"/>
            <a:ext cx="3622700" cy="134251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61094B9-C815-408D-8102-B4342A5D7649}"/>
              </a:ext>
            </a:extLst>
          </p:cNvPr>
          <p:cNvSpPr txBox="1"/>
          <p:nvPr/>
        </p:nvSpPr>
        <p:spPr>
          <a:xfrm>
            <a:off x="450220" y="2835901"/>
            <a:ext cx="65020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i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Электроноакцепторлық</a:t>
            </a:r>
            <a:r>
              <a:rPr lang="ru-RU" sz="1200" i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топ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электрофилді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реагентті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басқа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алмастырылмаған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сақинаға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бағыттайды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(5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немесе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8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позицияға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).</a:t>
            </a:r>
            <a:endParaRPr lang="ru-KZ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5517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A39D520D-4986-4C0B-A3FA-23686878206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23</a:t>
            </a:fld>
            <a:endParaRPr lang="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160C8E-64AA-49EA-A614-77376FCB8349}"/>
              </a:ext>
            </a:extLst>
          </p:cNvPr>
          <p:cNvSpPr txBox="1"/>
          <p:nvPr/>
        </p:nvSpPr>
        <p:spPr>
          <a:xfrm>
            <a:off x="406485" y="125859"/>
            <a:ext cx="254388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Нафталиннің</a:t>
            </a:r>
            <a:r>
              <a:rPr lang="ru-RU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тотығуы</a:t>
            </a:r>
            <a:endParaRPr lang="ru-KZ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0DA834F-89FD-4532-8518-39BB91BB1F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019" t="56319" r="26722" b="17761"/>
          <a:stretch/>
        </p:blipFill>
        <p:spPr>
          <a:xfrm>
            <a:off x="401356" y="648683"/>
            <a:ext cx="3509465" cy="104409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5AE8569-332B-4A58-B248-0905E183CCB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13" t="5292" r="35464" b="68923"/>
          <a:stretch/>
        </p:blipFill>
        <p:spPr>
          <a:xfrm>
            <a:off x="425788" y="2260223"/>
            <a:ext cx="3388975" cy="114983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2594C32-6001-4277-8AF2-CE605558E42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7460" t="43698" r="38717" b="37658"/>
          <a:stretch/>
        </p:blipFill>
        <p:spPr>
          <a:xfrm>
            <a:off x="4371974" y="1275934"/>
            <a:ext cx="3170733" cy="82265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B869A3E-1C1E-4D2B-A21E-E9800225B7B8}"/>
              </a:ext>
            </a:extLst>
          </p:cNvPr>
          <p:cNvSpPr txBox="1"/>
          <p:nvPr/>
        </p:nvSpPr>
        <p:spPr>
          <a:xfrm>
            <a:off x="2473387" y="1758530"/>
            <a:ext cx="143743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Фталь</a:t>
            </a:r>
            <a:r>
              <a:rPr lang="ru-RU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ангидриді</a:t>
            </a:r>
            <a:endParaRPr lang="ru-KZ" sz="1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70ED4E6-8A0E-4DAA-A411-CE50949C3882}"/>
              </a:ext>
            </a:extLst>
          </p:cNvPr>
          <p:cNvSpPr txBox="1"/>
          <p:nvPr/>
        </p:nvSpPr>
        <p:spPr>
          <a:xfrm>
            <a:off x="2515097" y="3410053"/>
            <a:ext cx="143743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Фталь</a:t>
            </a:r>
            <a:r>
              <a:rPr lang="ru-RU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қышқылы</a:t>
            </a:r>
            <a:endParaRPr lang="ru-KZ" sz="1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8A74BD7-BEC8-40B0-8BE5-4FA0E344FF4C}"/>
              </a:ext>
            </a:extLst>
          </p:cNvPr>
          <p:cNvSpPr txBox="1"/>
          <p:nvPr/>
        </p:nvSpPr>
        <p:spPr>
          <a:xfrm>
            <a:off x="4192671" y="531150"/>
            <a:ext cx="380418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Егер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сақиналардың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бірінде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орынбасушы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болса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онда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электронды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тығыздығы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жоғары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сақина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тотығады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KZ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0A1722E-B5B5-4152-B408-6F518D82A127}"/>
              </a:ext>
            </a:extLst>
          </p:cNvPr>
          <p:cNvSpPr txBox="1"/>
          <p:nvPr/>
        </p:nvSpPr>
        <p:spPr>
          <a:xfrm>
            <a:off x="4319569" y="2187173"/>
            <a:ext cx="143743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1-Нитронафталин</a:t>
            </a:r>
            <a:endParaRPr lang="ru-KZ" sz="1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199BA05-B379-4378-96AC-E935F04A1D86}"/>
              </a:ext>
            </a:extLst>
          </p:cNvPr>
          <p:cNvSpPr txBox="1"/>
          <p:nvPr/>
        </p:nvSpPr>
        <p:spPr>
          <a:xfrm>
            <a:off x="6155279" y="2233339"/>
            <a:ext cx="143743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1-Нитрофталь </a:t>
            </a:r>
            <a:r>
              <a:rPr lang="ru-RU" sz="1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қышқылы</a:t>
            </a:r>
            <a:endParaRPr lang="ru-KZ" sz="1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CB610EF-64C5-43EA-9AF4-1649624EC4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0" y="2827129"/>
            <a:ext cx="2983212" cy="82914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B175D97-F907-4FC8-9821-E3CB6659F8A2}"/>
              </a:ext>
            </a:extLst>
          </p:cNvPr>
          <p:cNvSpPr txBox="1"/>
          <p:nvPr/>
        </p:nvSpPr>
        <p:spPr>
          <a:xfrm>
            <a:off x="4371974" y="3912176"/>
            <a:ext cx="143743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1-Метоксинафталин</a:t>
            </a:r>
            <a:endParaRPr lang="ru-KZ" sz="1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4635638-2432-43E1-8354-54EF39584AE9}"/>
              </a:ext>
            </a:extLst>
          </p:cNvPr>
          <p:cNvSpPr txBox="1"/>
          <p:nvPr/>
        </p:nvSpPr>
        <p:spPr>
          <a:xfrm>
            <a:off x="6360375" y="3906869"/>
            <a:ext cx="143743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Фталь</a:t>
            </a:r>
            <a:r>
              <a:rPr lang="ru-RU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қышқылы</a:t>
            </a:r>
            <a:endParaRPr lang="ru-KZ" sz="1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1123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A7FDCDEB-C4D4-40F8-B841-B0FE0345097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24</a:t>
            </a:fld>
            <a:endParaRPr lang="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50FAD81-B810-497E-9B9D-78B23AA9E187}"/>
              </a:ext>
            </a:extLst>
          </p:cNvPr>
          <p:cNvSpPr txBox="1"/>
          <p:nvPr/>
        </p:nvSpPr>
        <p:spPr>
          <a:xfrm>
            <a:off x="533982" y="191629"/>
            <a:ext cx="260212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Нафталиннің</a:t>
            </a:r>
            <a:r>
              <a:rPr lang="ru-RU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тотықсыздануы</a:t>
            </a:r>
            <a:endParaRPr lang="ru-KZ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5A4366B-9929-4382-A76E-B3DEB29BF2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1" t="9180" r="34189" b="55542"/>
          <a:stretch/>
        </p:blipFill>
        <p:spPr bwMode="auto">
          <a:xfrm>
            <a:off x="533982" y="1028699"/>
            <a:ext cx="3943350" cy="181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F6BC0E3-3AD5-47F1-A138-33196592638D}"/>
              </a:ext>
            </a:extLst>
          </p:cNvPr>
          <p:cNvSpPr txBox="1"/>
          <p:nvPr/>
        </p:nvSpPr>
        <p:spPr>
          <a:xfrm>
            <a:off x="419682" y="597720"/>
            <a:ext cx="283072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i="1" dirty="0">
                <a:solidFill>
                  <a:srgbClr val="00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«</a:t>
            </a:r>
            <a:r>
              <a:rPr lang="ru-RU" sz="1200" i="1" dirty="0" err="1">
                <a:solidFill>
                  <a:srgbClr val="00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Жұмсақ</a:t>
            </a:r>
            <a:r>
              <a:rPr lang="ru-RU" sz="1200" i="1" dirty="0">
                <a:solidFill>
                  <a:srgbClr val="00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» </a:t>
            </a:r>
            <a:r>
              <a:rPr lang="ru-RU" sz="1200" i="1" dirty="0" err="1">
                <a:solidFill>
                  <a:srgbClr val="00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жағдайда</a:t>
            </a:r>
            <a:r>
              <a:rPr lang="ru-RU" sz="1200" i="1" dirty="0">
                <a:solidFill>
                  <a:srgbClr val="00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i="1" dirty="0" err="1">
                <a:solidFill>
                  <a:srgbClr val="00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тотықсыздануы</a:t>
            </a:r>
            <a:r>
              <a:rPr lang="ru-RU" sz="1200" i="1" dirty="0">
                <a:solidFill>
                  <a:srgbClr val="00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endParaRPr lang="ru-KZ" sz="1200" i="1" dirty="0">
              <a:solidFill>
                <a:srgbClr val="0066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3F2611A-C2F7-4165-97B6-B11FA426F4D7}"/>
              </a:ext>
            </a:extLst>
          </p:cNvPr>
          <p:cNvSpPr txBox="1"/>
          <p:nvPr/>
        </p:nvSpPr>
        <p:spPr>
          <a:xfrm>
            <a:off x="305382" y="2997192"/>
            <a:ext cx="283072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i="1" dirty="0">
                <a:solidFill>
                  <a:srgbClr val="00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«</a:t>
            </a:r>
            <a:r>
              <a:rPr lang="ru-RU" sz="1200" i="1" dirty="0" err="1">
                <a:solidFill>
                  <a:srgbClr val="00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Қатаң</a:t>
            </a:r>
            <a:r>
              <a:rPr lang="ru-RU" sz="1200" i="1" dirty="0">
                <a:solidFill>
                  <a:srgbClr val="00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» </a:t>
            </a:r>
            <a:r>
              <a:rPr lang="ru-RU" sz="1200" i="1" dirty="0" err="1">
                <a:solidFill>
                  <a:srgbClr val="00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жағдайда</a:t>
            </a:r>
            <a:r>
              <a:rPr lang="ru-RU" sz="1200" i="1" dirty="0">
                <a:solidFill>
                  <a:srgbClr val="00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i="1" dirty="0" err="1">
                <a:solidFill>
                  <a:srgbClr val="00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тотықсыздануы</a:t>
            </a:r>
            <a:r>
              <a:rPr lang="ru-RU" sz="1200" i="1" dirty="0">
                <a:solidFill>
                  <a:srgbClr val="00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endParaRPr lang="ru-KZ" sz="1200" i="1" dirty="0">
              <a:solidFill>
                <a:srgbClr val="0066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3ACF1E4-564A-471C-A39C-37AC145CDF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238" t="50000" r="46646" b="32553"/>
          <a:stretch/>
        </p:blipFill>
        <p:spPr>
          <a:xfrm>
            <a:off x="533982" y="3428171"/>
            <a:ext cx="3029387" cy="89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625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168A775-6DF1-4261-8746-009FC3F6ED9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25</a:t>
            </a:fld>
            <a:endParaRPr lang="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2176128-0643-4D09-B91F-42CB0DBE7E14}"/>
              </a:ext>
            </a:extLst>
          </p:cNvPr>
          <p:cNvSpPr/>
          <p:nvPr/>
        </p:nvSpPr>
        <p:spPr>
          <a:xfrm>
            <a:off x="3512885" y="935302"/>
            <a:ext cx="80823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mes New Roman"/>
              </a:rPr>
              <a:t>антрацен</a:t>
            </a:r>
            <a:endParaRPr lang="ru-RU" sz="1200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DC29F7A-2EE0-407A-9FB2-1A04B97924F2}"/>
              </a:ext>
            </a:extLst>
          </p:cNvPr>
          <p:cNvSpPr/>
          <p:nvPr/>
        </p:nvSpPr>
        <p:spPr>
          <a:xfrm>
            <a:off x="5495208" y="935302"/>
            <a:ext cx="91082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mes New Roman"/>
              </a:rPr>
              <a:t>фенантрен</a:t>
            </a:r>
            <a:endParaRPr lang="ru-RU" sz="1200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2DE60C4-F6C5-458C-9B79-3CDB49F381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b="19396"/>
          <a:stretch/>
        </p:blipFill>
        <p:spPr>
          <a:xfrm>
            <a:off x="3233681" y="79999"/>
            <a:ext cx="3274546" cy="855303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DE02F5B-9731-4EC6-9AA9-E3F85565A61B}"/>
              </a:ext>
            </a:extLst>
          </p:cNvPr>
          <p:cNvSpPr/>
          <p:nvPr/>
        </p:nvSpPr>
        <p:spPr>
          <a:xfrm>
            <a:off x="420679" y="242805"/>
            <a:ext cx="21804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mes New Roman"/>
              </a:rPr>
              <a:t>АНТРАЦЕН ЖӘНЕ ФЕНАНТРЕН</a:t>
            </a:r>
            <a:endParaRPr lang="ru-RU" sz="12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EBDF875-B932-4F75-AF61-DED8A34F0FEE}"/>
              </a:ext>
            </a:extLst>
          </p:cNvPr>
          <p:cNvSpPr txBox="1"/>
          <p:nvPr/>
        </p:nvSpPr>
        <p:spPr>
          <a:xfrm>
            <a:off x="248931" y="1362954"/>
            <a:ext cx="7750323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Антрацен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кристалды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зат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балқу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температурасы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213 °С, суда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ерімейді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қыздырғанда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бензолда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оңай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ериді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Химиялық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қасиеттері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бойынша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антрацен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нафталинге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ұқсас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ең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қозғалмалы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сутегі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атомдары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9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және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10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позициялардағылар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l-G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γ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позициялары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algn="just"/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Антрацен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туындыларының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ішіндегі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ең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маңыздысы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i="1" dirty="0">
                <a:solidFill>
                  <a:srgbClr val="00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антрахинон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және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i="1" dirty="0">
                <a:solidFill>
                  <a:srgbClr val="00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ализарин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/>
            <a:endParaRPr lang="ru-RU" sz="1200" dirty="0">
              <a:solidFill>
                <a:srgbClr val="0066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ru-RU" sz="1200" dirty="0">
                <a:solidFill>
                  <a:srgbClr val="00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Антрахинон 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ортаңғы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сақинада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екі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карбонил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тобы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бар антрацен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туындысы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Антрахинонды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антраценді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азот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қышқылымен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тотықтыру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арқылы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алуға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болады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Ол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бояғыш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заттарды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ru-RU" sz="12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ализаринді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алу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үшін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қолданылады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algn="just"/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ru-RU" sz="1200" dirty="0">
                <a:solidFill>
                  <a:srgbClr val="00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Ализарин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т</a:t>
            </a:r>
            <a:r>
              <a:rPr lang="en-US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келей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бояғыш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болып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табылмайды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алайда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ауыр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металдардың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(алюминий, хром, тем</a:t>
            </a:r>
            <a:r>
              <a:rPr lang="en-US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р)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тотықтарымен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боялған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қосылыстарды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ж</a:t>
            </a:r>
            <a:r>
              <a:rPr lang="en-US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талшығымен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бер</a:t>
            </a:r>
            <a:r>
              <a:rPr lang="en-US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ұсталатын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ализарин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лактарын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құрайды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Ализарин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бояулары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жарыққа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және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әртүрлі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механикалық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әсерлерге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өте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жақсы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төзімділігімен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ерекшеленеді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/>
            <a:endParaRPr lang="ru-KZ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21E185-C462-4F6F-A23F-8AFFDA4B991F}"/>
              </a:ext>
            </a:extLst>
          </p:cNvPr>
          <p:cNvSpPr txBox="1"/>
          <p:nvPr/>
        </p:nvSpPr>
        <p:spPr>
          <a:xfrm>
            <a:off x="248931" y="3792699"/>
            <a:ext cx="767934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Фенантрен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түссіз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кристалдар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 суда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ерімейді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органикалық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еріткіштерде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ериді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kk-KZ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</a:t>
            </a:r>
            <a:r>
              <a:rPr lang="ru-RU" sz="1200" baseline="-25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балқу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101°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C, </a:t>
            </a:r>
            <a:r>
              <a:rPr lang="kk-KZ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</a:t>
            </a:r>
            <a:r>
              <a:rPr lang="kk-KZ" sz="1200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қайнау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340°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C. </a:t>
            </a:r>
            <a:endParaRPr lang="kk-KZ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kk-KZ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Фенантрен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бояғыштарды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пластмассалар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мен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пестицидтерді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жарылғыш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заттарды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және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дәрі-дәрмектерді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өндіру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үшін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қолданылады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KZ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56804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086A629-A808-47C6-B7F6-945711E7F29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26</a:t>
            </a:fld>
            <a:endParaRPr lang="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D1A5B1-AA8F-4222-932B-B987A2FE8C70}"/>
              </a:ext>
            </a:extLst>
          </p:cNvPr>
          <p:cNvSpPr txBox="1"/>
          <p:nvPr/>
        </p:nvSpPr>
        <p:spPr>
          <a:xfrm>
            <a:off x="408339" y="574400"/>
            <a:ext cx="61809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Антраценнің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реактивтілігі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фенантренге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қарағанда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төмен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Электрофилдің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шабуылы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негізінен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ортаңғы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сақинада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орналасқан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9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және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 </a:t>
            </a:r>
            <a:r>
              <a:rPr lang="ru-RU" sz="1200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позицияларға</a:t>
            </a:r>
            <a:r>
              <a:rPr lang="ru-RU" sz="12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бағытталған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өйткені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бұл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позицияларға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шабуыл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жасағанда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екі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бүйірлік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бензол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жүйесінің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ароматтылығы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сақталады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KZ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780D0F-DF3E-44DF-A7F5-051C120B3634}"/>
              </a:ext>
            </a:extLst>
          </p:cNvPr>
          <p:cNvSpPr txBox="1"/>
          <p:nvPr/>
        </p:nvSpPr>
        <p:spPr>
          <a:xfrm>
            <a:off x="408339" y="198610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Химиялық</a:t>
            </a:r>
            <a:r>
              <a:rPr lang="ru-RU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қасиеттері</a:t>
            </a:r>
            <a:endParaRPr lang="ru-KZ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C7EC17A-DA4B-4C12-81FC-46B255365B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81" y="1220731"/>
            <a:ext cx="5833757" cy="3510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738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311700" y="230175"/>
            <a:ext cx="5342224" cy="44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6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mes New Roman"/>
              </a:rPr>
              <a:t>Ароматтылыққа қолданылатын критерийлер:</a:t>
            </a:r>
            <a:endParaRPr sz="16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0" name="Google Shape;70;p15"/>
          <p:cNvSpPr txBox="1">
            <a:spLocks noGrp="1"/>
          </p:cNvSpPr>
          <p:nvPr>
            <p:ph type="body" idx="1"/>
          </p:nvPr>
        </p:nvSpPr>
        <p:spPr>
          <a:xfrm>
            <a:off x="395463" y="808050"/>
            <a:ext cx="5342224" cy="352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just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AutoNum type="arabicPeriod"/>
            </a:pPr>
            <a:r>
              <a:rPr lang="ru" sz="1600" dirty="0">
                <a:solidFill>
                  <a:srgbClr val="0070C0"/>
                </a:solidFill>
              </a:rPr>
              <a:t>Молекула циклді құрылымға ие болады</a:t>
            </a:r>
            <a:r>
              <a:rPr lang="ru" sz="1600" dirty="0">
                <a:solidFill>
                  <a:srgbClr val="000000"/>
                </a:solidFill>
              </a:rPr>
              <a:t>. </a:t>
            </a:r>
            <a:endParaRPr sz="1600" dirty="0">
              <a:solidFill>
                <a:srgbClr val="000000"/>
              </a:solidFill>
            </a:endParaRPr>
          </a:p>
          <a:p>
            <a:pPr marL="457200" lvl="0" indent="-355600" algn="just" rtl="0"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ct val="100000"/>
              <a:buAutoNum type="arabicPeriod"/>
            </a:pPr>
            <a:r>
              <a:rPr lang="ru" sz="1600" dirty="0">
                <a:solidFill>
                  <a:srgbClr val="FF6600"/>
                </a:solidFill>
              </a:rPr>
              <a:t>Барлық көміртек атомдары </a:t>
            </a:r>
            <a:r>
              <a:rPr lang="ru" sz="1600" i="1" dirty="0">
                <a:solidFill>
                  <a:srgbClr val="FF6600"/>
                </a:solidFill>
              </a:rPr>
              <a:t>sp</a:t>
            </a:r>
            <a:r>
              <a:rPr lang="ru" sz="1600" baseline="30000" dirty="0">
                <a:solidFill>
                  <a:srgbClr val="FF6600"/>
                </a:solidFill>
              </a:rPr>
              <a:t>2</a:t>
            </a:r>
            <a:r>
              <a:rPr lang="ru" sz="1600" dirty="0">
                <a:solidFill>
                  <a:srgbClr val="FF6600"/>
                </a:solidFill>
              </a:rPr>
              <a:t>-гибридтелген күйде болады және σ-байланыстар бір жазықтықта орналасады. Атомдардың бос р-орбиталдары сол жазықтыққа перпендикуляр орналасады.</a:t>
            </a:r>
            <a:endParaRPr sz="1600" dirty="0">
              <a:solidFill>
                <a:srgbClr val="FF6600"/>
              </a:solidFill>
            </a:endParaRPr>
          </a:p>
          <a:p>
            <a:pPr marL="457200" lvl="0" indent="-355600" algn="just" rtl="0">
              <a:spcBef>
                <a:spcPts val="1000"/>
              </a:spcBef>
              <a:spcAft>
                <a:spcPts val="1000"/>
              </a:spcAft>
              <a:buClr>
                <a:srgbClr val="C00000"/>
              </a:buClr>
              <a:buSzPct val="100000"/>
              <a:buAutoNum type="arabicPeriod"/>
            </a:pPr>
            <a:r>
              <a:rPr lang="ru" sz="1600" dirty="0">
                <a:solidFill>
                  <a:srgbClr val="00B050"/>
                </a:solidFill>
              </a:rPr>
              <a:t>Қосарлаған байланыстардың циклді жүйесінде π-электрондардың саны </a:t>
            </a:r>
            <a:r>
              <a:rPr lang="ru" sz="1600" b="1" dirty="0">
                <a:solidFill>
                  <a:srgbClr val="B42424"/>
                </a:solidFill>
              </a:rPr>
              <a:t>4n+2</a:t>
            </a:r>
            <a:r>
              <a:rPr lang="ru" sz="1600" dirty="0">
                <a:solidFill>
                  <a:schemeClr val="dk1"/>
                </a:solidFill>
              </a:rPr>
              <a:t> </a:t>
            </a:r>
            <a:r>
              <a:rPr lang="ru" sz="1600" dirty="0">
                <a:solidFill>
                  <a:srgbClr val="00B050"/>
                </a:solidFill>
              </a:rPr>
              <a:t>болады (n-натуралды бүтін сандар 0,1,2,3...) </a:t>
            </a:r>
            <a:r>
              <a:rPr lang="ru" sz="1600" dirty="0">
                <a:solidFill>
                  <a:schemeClr val="dk1"/>
                </a:solidFill>
              </a:rPr>
              <a:t>- </a:t>
            </a:r>
            <a:r>
              <a:rPr lang="ru" sz="1600" b="1" dirty="0">
                <a:solidFill>
                  <a:srgbClr val="B42424"/>
                </a:solidFill>
              </a:rPr>
              <a:t>Хюккель ережесі (1931 ж)</a:t>
            </a:r>
            <a:r>
              <a:rPr lang="ru" sz="1600" dirty="0">
                <a:solidFill>
                  <a:srgbClr val="000000"/>
                </a:solidFill>
              </a:rPr>
              <a:t>. </a:t>
            </a:r>
            <a:endParaRPr sz="1600" dirty="0">
              <a:solidFill>
                <a:srgbClr val="000000"/>
              </a:solidFill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C719989C-4960-44A9-916E-DF1F6BBE3C4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3</a:t>
            </a:fld>
            <a:endParaRPr lang="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body" idx="1"/>
          </p:nvPr>
        </p:nvSpPr>
        <p:spPr>
          <a:xfrm>
            <a:off x="217675" y="349225"/>
            <a:ext cx="3623100" cy="109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n=0, онда π-ē-саны 4х0+2 = </a:t>
            </a:r>
            <a:r>
              <a:rPr lang="ru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ru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ru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➡️ </a:t>
            </a:r>
            <a:r>
              <a:rPr lang="ru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циклопропенилий катион</a:t>
            </a:r>
            <a:endParaRPr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6" name="Google Shape;76;p16"/>
          <p:cNvPicPr preferRelativeResize="0"/>
          <p:nvPr/>
        </p:nvPicPr>
        <p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51425" y="243773"/>
            <a:ext cx="3623101" cy="1092000"/>
          </a:xfrm>
          <a:prstGeom prst="rect">
            <a:avLst/>
          </a:prstGeom>
          <a:noFill/>
          <a:ln w="19050" cap="flat" cmpd="sng">
            <a:solidFill>
              <a:srgbClr val="0B5394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77" name="Google Shape;77;p16"/>
          <p:cNvSpPr txBox="1">
            <a:spLocks noGrp="1"/>
          </p:cNvSpPr>
          <p:nvPr>
            <p:ph type="body" idx="1"/>
          </p:nvPr>
        </p:nvSpPr>
        <p:spPr>
          <a:xfrm>
            <a:off x="241776" y="1932245"/>
            <a:ext cx="5221200" cy="304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n=1, онда π-ē-саны 4х1+2 = </a:t>
            </a:r>
            <a:r>
              <a:rPr lang="ru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ru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➡️ </a:t>
            </a:r>
            <a:r>
              <a:rPr lang="ru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бензол</a:t>
            </a:r>
            <a:endParaRPr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6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ru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n=2, </a:t>
            </a:r>
            <a:r>
              <a:rPr lang="ru" b="1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онда π-ē-саны 4х2+2 = </a:t>
            </a:r>
            <a:r>
              <a:rPr lang="ru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</a:t>
            </a:r>
            <a:r>
              <a:rPr lang="ru" b="1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➡️</a:t>
            </a:r>
            <a:r>
              <a:rPr lang="ru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нафталин</a:t>
            </a:r>
            <a:endParaRPr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lang="ru" b="1" dirty="0">
              <a:solidFill>
                <a:schemeClr val="dk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ru" b="1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n=3, онда π-ē-саны 4х3+2 = </a:t>
            </a:r>
            <a:r>
              <a:rPr lang="ru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14</a:t>
            </a:r>
            <a:r>
              <a:rPr lang="ru" b="1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➡️</a:t>
            </a:r>
            <a:r>
              <a:rPr lang="ru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фенантрен</a:t>
            </a:r>
            <a:endParaRPr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8" name="Google Shape;78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60350" y="1663138"/>
            <a:ext cx="1031275" cy="97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143876" y="2785782"/>
            <a:ext cx="1466850" cy="87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289123" y="3574377"/>
            <a:ext cx="1662500" cy="13253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C174EBE8-AEA4-4856-AB99-38D9DC2ED0D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4</a:t>
            </a:fld>
            <a:endParaRPr lang="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/>
          <p:nvPr/>
        </p:nvSpPr>
        <p:spPr>
          <a:xfrm>
            <a:off x="4670798" y="480322"/>
            <a:ext cx="3921300" cy="6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ru" sz="2000" b="1" dirty="0">
                <a:solidFill>
                  <a:srgbClr val="0B539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Ароматты емес қосылыстар</a:t>
            </a:r>
            <a:endParaRPr sz="2000" dirty="0">
              <a:solidFill>
                <a:srgbClr val="0B5394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6" name="Google Shape;86;p17"/>
          <p:cNvPicPr preferRelativeResize="0"/>
          <p:nvPr/>
        </p:nvPicPr>
        <p:blipFill rotWithShape="1">
          <a:blip r:embed="rId3">
            <a:alphaModFix/>
          </a:blip>
          <a:srcRect l="22618" b="11691"/>
          <a:stretch/>
        </p:blipFill>
        <p:spPr>
          <a:xfrm>
            <a:off x="413843" y="1295324"/>
            <a:ext cx="3921300" cy="1388055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7"/>
          <p:cNvSpPr txBox="1"/>
          <p:nvPr/>
        </p:nvSpPr>
        <p:spPr>
          <a:xfrm>
            <a:off x="482101" y="480322"/>
            <a:ext cx="3921300" cy="6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ru" sz="2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Ароматты қосылыстар</a:t>
            </a:r>
            <a:endParaRPr sz="20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8" name="Google Shape;88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35825" y="1440325"/>
            <a:ext cx="3726075" cy="177622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57AD764-BB85-4D5A-AFB5-1115EACEAD6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5</a:t>
            </a:fld>
            <a:endParaRPr lang="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3"/>
          <p:cNvSpPr txBox="1">
            <a:spLocks noGrp="1"/>
          </p:cNvSpPr>
          <p:nvPr>
            <p:ph type="body" idx="1"/>
          </p:nvPr>
        </p:nvSpPr>
        <p:spPr>
          <a:xfrm>
            <a:off x="601826" y="2350694"/>
            <a:ext cx="7747590" cy="261836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200" dirty="0">
                <a:solidFill>
                  <a:srgbClr val="000000"/>
                </a:solidFill>
              </a:rPr>
              <a:t>Бензол молекуласындағы көміртек атомдары </a:t>
            </a:r>
            <a:r>
              <a:rPr lang="ru" sz="1200" i="1" dirty="0">
                <a:solidFill>
                  <a:srgbClr val="000000"/>
                </a:solidFill>
              </a:rPr>
              <a:t>sp</a:t>
            </a:r>
            <a:r>
              <a:rPr lang="ru" sz="1200" dirty="0">
                <a:solidFill>
                  <a:srgbClr val="000000"/>
                </a:solidFill>
              </a:rPr>
              <a:t>2-гибридтену күйінде болады. Осы гибридті орбиталар С-С және С-Н атомдары арасында </a:t>
            </a:r>
            <a:r>
              <a:rPr lang="ru" sz="1200" b="1" dirty="0">
                <a:solidFill>
                  <a:srgbClr val="274E13"/>
                </a:solidFill>
              </a:rPr>
              <a:t>σ-байланыстар</a:t>
            </a:r>
            <a:r>
              <a:rPr lang="ru" sz="1200" dirty="0">
                <a:solidFill>
                  <a:srgbClr val="000000"/>
                </a:solidFill>
              </a:rPr>
              <a:t> түзеді. </a:t>
            </a:r>
            <a:endParaRPr sz="1200" dirty="0">
              <a:solidFill>
                <a:srgbClr val="000000"/>
              </a:solidFill>
            </a:endParaRPr>
          </a:p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200" dirty="0">
                <a:solidFill>
                  <a:srgbClr val="000000"/>
                </a:solidFill>
              </a:rPr>
              <a:t>Еңді әрбір көміртек атомдарында гибридтенуге қатыспай қалған бір </a:t>
            </a:r>
            <a:r>
              <a:rPr lang="ru" sz="1200" b="1" dirty="0">
                <a:solidFill>
                  <a:srgbClr val="38761D"/>
                </a:solidFill>
              </a:rPr>
              <a:t>р-ē-</a:t>
            </a:r>
            <a:r>
              <a:rPr lang="ru" sz="1200" dirty="0">
                <a:solidFill>
                  <a:srgbClr val="000000"/>
                </a:solidFill>
              </a:rPr>
              <a:t>нан бар. Осы әрбір көміртек атомының </a:t>
            </a:r>
            <a:r>
              <a:rPr lang="ru" sz="1200" b="1" dirty="0">
                <a:solidFill>
                  <a:srgbClr val="38761D"/>
                </a:solidFill>
              </a:rPr>
              <a:t>р-ē-</a:t>
            </a:r>
            <a:r>
              <a:rPr lang="ru" sz="1200" dirty="0">
                <a:solidFill>
                  <a:srgbClr val="000000"/>
                </a:solidFill>
              </a:rPr>
              <a:t>ны көрші көміртек атомдарының </a:t>
            </a:r>
            <a:r>
              <a:rPr lang="ru" sz="1200" b="1" dirty="0">
                <a:solidFill>
                  <a:srgbClr val="38761D"/>
                </a:solidFill>
              </a:rPr>
              <a:t>р-ē-</a:t>
            </a:r>
            <a:r>
              <a:rPr lang="ru" sz="1200" dirty="0">
                <a:solidFill>
                  <a:schemeClr val="dk1"/>
                </a:solidFill>
              </a:rPr>
              <a:t>дарыменан </a:t>
            </a:r>
            <a:r>
              <a:rPr lang="ru" sz="1200" dirty="0">
                <a:solidFill>
                  <a:srgbClr val="000000"/>
                </a:solidFill>
              </a:rPr>
              <a:t>қаптасып, молекуланың біртұтас тұрақты электрондық жүйесін түзеді. Демек, молекулада </a:t>
            </a:r>
            <a:r>
              <a:rPr lang="ru" sz="1200" b="1" dirty="0">
                <a:solidFill>
                  <a:srgbClr val="CC0000"/>
                </a:solidFill>
              </a:rPr>
              <a:t>ππ-қосарлану</a:t>
            </a:r>
            <a:r>
              <a:rPr lang="ru" sz="1200" dirty="0">
                <a:solidFill>
                  <a:srgbClr val="000000"/>
                </a:solidFill>
              </a:rPr>
              <a:t> болады. </a:t>
            </a:r>
            <a:endParaRPr sz="1200" dirty="0">
              <a:solidFill>
                <a:srgbClr val="000000"/>
              </a:solidFill>
            </a:endParaRPr>
          </a:p>
          <a:p>
            <a:pPr marL="0" lvl="0" indent="0" algn="just" rtl="0">
              <a:lnSpc>
                <a:spcPct val="100000"/>
              </a:lnSpc>
              <a:spcBef>
                <a:spcPts val="1200"/>
              </a:spcBef>
              <a:buNone/>
            </a:pPr>
            <a:r>
              <a:rPr lang="ru" sz="1200" dirty="0">
                <a:solidFill>
                  <a:srgbClr val="000000"/>
                </a:solidFill>
              </a:rPr>
              <a:t>Молекуладағы </a:t>
            </a:r>
            <a:r>
              <a:rPr lang="ru" sz="1200" dirty="0">
                <a:solidFill>
                  <a:schemeClr val="tx1"/>
                </a:solidFill>
              </a:rPr>
              <a:t>алты көміртек атомдарының Р-орбитальдарының біркелкі қаптасуының нәтижесінде жай және қос байланыстар теңесіп, молекулада әдеттегі жай және қос байланыстар жойылады. </a:t>
            </a:r>
          </a:p>
          <a:p>
            <a:pPr marL="0" lvl="0" indent="0" algn="just" rtl="0">
              <a:lnSpc>
                <a:spcPct val="100000"/>
              </a:lnSpc>
              <a:spcBef>
                <a:spcPts val="1200"/>
              </a:spcBef>
              <a:buNone/>
            </a:pPr>
            <a:r>
              <a:rPr lang="ru-RU" sz="1200" dirty="0" err="1">
                <a:solidFill>
                  <a:schemeClr val="tx1"/>
                </a:solidFill>
              </a:rPr>
              <a:t>Қосарланудың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салдарынан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болатын</a:t>
            </a:r>
            <a:r>
              <a:rPr lang="ru-RU" sz="1200" dirty="0">
                <a:solidFill>
                  <a:schemeClr val="tx1"/>
                </a:solidFill>
              </a:rPr>
              <a:t> бензол </a:t>
            </a:r>
            <a:r>
              <a:rPr lang="ru-RU" sz="1200" dirty="0" err="1">
                <a:solidFill>
                  <a:schemeClr val="tx1"/>
                </a:solidFill>
              </a:rPr>
              <a:t>сақинасындағы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электрондық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тығыздықтың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біркелкі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таралуы</a:t>
            </a:r>
            <a:r>
              <a:rPr lang="ru-RU" sz="1200" dirty="0">
                <a:solidFill>
                  <a:schemeClr val="tx1"/>
                </a:solidFill>
              </a:rPr>
              <a:t> бензол </a:t>
            </a:r>
            <a:r>
              <a:rPr lang="ru-RU" sz="1200" dirty="0" err="1">
                <a:solidFill>
                  <a:schemeClr val="tx1"/>
                </a:solidFill>
              </a:rPr>
              <a:t>сақинасының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үлкен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тұрақтылығын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және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басқа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ерекше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қасиеттерін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түсіндірді</a:t>
            </a:r>
            <a:r>
              <a:rPr lang="ru-RU" sz="1200" dirty="0">
                <a:solidFill>
                  <a:schemeClr val="tx1"/>
                </a:solidFill>
              </a:rPr>
              <a:t>.</a:t>
            </a:r>
            <a:endParaRPr sz="1200" dirty="0">
              <a:solidFill>
                <a:srgbClr val="000000"/>
              </a:solidFill>
            </a:endParaRPr>
          </a:p>
        </p:txBody>
      </p:sp>
      <p:pic>
        <p:nvPicPr>
          <p:cNvPr id="133" name="Google Shape;133;p23"/>
          <p:cNvPicPr preferRelativeResize="0"/>
          <p:nvPr/>
        </p:nvPicPr>
        <p:blipFill rotWithShape="1">
          <a:blip r:embed="rId3">
            <a:alphaModFix/>
          </a:blip>
          <a:srcRect b="12226"/>
          <a:stretch/>
        </p:blipFill>
        <p:spPr>
          <a:xfrm>
            <a:off x="2609952" y="619394"/>
            <a:ext cx="4578150" cy="162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3"/>
          <p:cNvPicPr preferRelativeResize="0"/>
          <p:nvPr/>
        </p:nvPicPr>
        <p:blipFill rotWithShape="1">
          <a:blip r:embed="rId4">
            <a:alphaModFix/>
          </a:blip>
          <a:srcRect l="50000" t="35762" r="7961" b="3053"/>
          <a:stretch/>
        </p:blipFill>
        <p:spPr>
          <a:xfrm>
            <a:off x="601826" y="501175"/>
            <a:ext cx="1909775" cy="19049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1219310" y="101065"/>
            <a:ext cx="29209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" sz="2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Бензолдың</a:t>
            </a:r>
            <a:r>
              <a:rPr lang="ru" sz="2000" b="1" dirty="0">
                <a:solidFill>
                  <a:srgbClr val="C00000"/>
                </a:solidFill>
              </a:rPr>
              <a:t> құрылысы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57143CA7-B235-47FF-9A94-B662CDB4AEF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6</a:t>
            </a:fld>
            <a:endParaRPr lang="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5"/>
          <p:cNvSpPr txBox="1"/>
          <p:nvPr/>
        </p:nvSpPr>
        <p:spPr>
          <a:xfrm>
            <a:off x="170270" y="104608"/>
            <a:ext cx="4925241" cy="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" sz="16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mes New Roman"/>
              </a:rPr>
              <a:t>Номенклатура және изомерия</a:t>
            </a:r>
            <a:endParaRPr sz="16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Times New Roman"/>
            </a:endParaRPr>
          </a:p>
        </p:txBody>
      </p:sp>
      <p:pic>
        <p:nvPicPr>
          <p:cNvPr id="147" name="Google Shape;14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7408" y="642175"/>
            <a:ext cx="4099441" cy="367901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B2D4D186-BA63-4A8B-B26B-E391869E6FC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7</a:t>
            </a:fld>
            <a:endParaRPr lang="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8"/>
          <p:cNvSpPr txBox="1"/>
          <p:nvPr/>
        </p:nvSpPr>
        <p:spPr>
          <a:xfrm>
            <a:off x="174812" y="97575"/>
            <a:ext cx="8626286" cy="349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" sz="16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mes New Roman"/>
              </a:rPr>
              <a:t>Ароматты қосылыстардағы электрофилді орынбасу реакциялардың жалпы механизмі (</a:t>
            </a:r>
            <a:r>
              <a:rPr lang="en-US" sz="16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mes New Roman"/>
              </a:rPr>
              <a:t>S</a:t>
            </a:r>
            <a:r>
              <a:rPr lang="en-US" sz="1600" b="1" baseline="-25000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mes New Roman"/>
              </a:rPr>
              <a:t>E</a:t>
            </a:r>
            <a:r>
              <a:rPr lang="en-US" sz="16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mes New Roman"/>
              </a:rPr>
              <a:t>Ar</a:t>
            </a:r>
            <a:r>
              <a:rPr lang="en-US" sz="16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mes New Roman"/>
              </a:rPr>
              <a:t>)</a:t>
            </a:r>
            <a:r>
              <a:rPr lang="ru" sz="16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mes New Roman"/>
              </a:rPr>
              <a:t>.</a:t>
            </a:r>
            <a:endParaRPr sz="16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Times New Roman"/>
            </a:endParaRPr>
          </a:p>
        </p:txBody>
      </p:sp>
      <p:pic>
        <p:nvPicPr>
          <p:cNvPr id="165" name="Google Shape;165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0915" y="575766"/>
            <a:ext cx="5748619" cy="1150426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DA00C7A-2A0F-4E0C-8AE8-49D91D9C54C0}"/>
              </a:ext>
            </a:extLst>
          </p:cNvPr>
          <p:cNvSpPr txBox="1"/>
          <p:nvPr/>
        </p:nvSpPr>
        <p:spPr>
          <a:xfrm>
            <a:off x="174812" y="1982683"/>
            <a:ext cx="244064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mes New Roman"/>
              </a:rPr>
              <a:t>1 </a:t>
            </a:r>
            <a:r>
              <a:rPr lang="ru-RU" sz="1200" b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mes New Roman"/>
              </a:rPr>
              <a:t>сатысы</a:t>
            </a:r>
            <a:r>
              <a:rPr lang="ru-RU" sz="12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mes New Roman"/>
              </a:rPr>
              <a:t> - </a:t>
            </a:r>
            <a:r>
              <a:rPr lang="el-GR" sz="12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mes New Roman"/>
              </a:rPr>
              <a:t>π-</a:t>
            </a:r>
            <a:r>
              <a:rPr lang="ru-RU" sz="1200" b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mes New Roman"/>
              </a:rPr>
              <a:t>Комплекстің</a:t>
            </a:r>
            <a:r>
              <a:rPr lang="ru-RU" sz="12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mes New Roman"/>
              </a:rPr>
              <a:t> </a:t>
            </a:r>
            <a:r>
              <a:rPr lang="ru-RU" sz="1200" b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mes New Roman"/>
              </a:rPr>
              <a:t>түзілуі</a:t>
            </a:r>
            <a:endParaRPr lang="ru-RU" sz="12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Times New Roman"/>
            </a:endParaRPr>
          </a:p>
          <a:p>
            <a:pPr marL="0" lvl="0" indent="0" algn="just" rtl="0">
              <a:lnSpc>
                <a:spcPct val="100000"/>
              </a:lnSpc>
              <a:spcAft>
                <a:spcPts val="0"/>
              </a:spcAft>
              <a:buNone/>
            </a:pPr>
            <a:endParaRPr lang="ru-RU" sz="12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Times New Roman"/>
            </a:endParaRPr>
          </a:p>
          <a:p>
            <a:pPr marL="0" lvl="0" indent="0" algn="just" rtl="0">
              <a:lnSpc>
                <a:spcPct val="100000"/>
              </a:lnSpc>
              <a:spcAft>
                <a:spcPts val="0"/>
              </a:spcAft>
              <a:buNone/>
            </a:pPr>
            <a:r>
              <a:rPr lang="ru-RU" sz="1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mes New Roman"/>
              </a:rPr>
              <a:t>Электрофил (</a:t>
            </a:r>
            <a:r>
              <a:rPr lang="ru-RU" sz="10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mes New Roman"/>
              </a:rPr>
              <a:t>Е</a:t>
            </a:r>
            <a:r>
              <a:rPr lang="ru-RU" sz="1000" baseline="300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mes New Roman"/>
              </a:rPr>
              <a:t>+</a:t>
            </a:r>
            <a:r>
              <a:rPr lang="ru-RU" sz="10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mes New Roman"/>
              </a:rPr>
              <a:t>) </a:t>
            </a:r>
            <a:r>
              <a:rPr lang="ru-RU" sz="1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mes New Roman"/>
              </a:rPr>
              <a:t>бензол </a:t>
            </a:r>
            <a:r>
              <a:rPr lang="ru-RU" sz="10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mes New Roman"/>
              </a:rPr>
              <a:t>сақинасына</a:t>
            </a:r>
            <a:r>
              <a:rPr lang="ru-RU" sz="1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mes New Roman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mes New Roman"/>
              </a:rPr>
              <a:t>шабуыл</a:t>
            </a:r>
            <a:r>
              <a:rPr lang="ru-RU" sz="1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mes New Roman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mes New Roman"/>
              </a:rPr>
              <a:t>жасап</a:t>
            </a:r>
            <a:r>
              <a:rPr lang="ru-RU" sz="1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mes New Roman"/>
              </a:rPr>
              <a:t> </a:t>
            </a:r>
            <a:r>
              <a:rPr lang="el-GR" sz="10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mes New Roman"/>
              </a:rPr>
              <a:t>π-</a:t>
            </a:r>
            <a:r>
              <a:rPr lang="ru-RU" sz="10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mes New Roman"/>
              </a:rPr>
              <a:t>к</a:t>
            </a:r>
            <a:r>
              <a:rPr lang="ru-RU" sz="1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mes New Roman"/>
              </a:rPr>
              <a:t>омплекс </a:t>
            </a:r>
            <a:r>
              <a:rPr lang="ru-RU" sz="10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mes New Roman"/>
              </a:rPr>
              <a:t>түзеді</a:t>
            </a:r>
            <a:r>
              <a:rPr lang="ru-RU" sz="1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mes New Roman"/>
              </a:rPr>
              <a:t>. </a:t>
            </a:r>
            <a:r>
              <a:rPr lang="ru-RU" sz="10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mes New Roman"/>
              </a:rPr>
              <a:t>Бұл</a:t>
            </a:r>
            <a:r>
              <a:rPr lang="ru-RU" sz="1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mes New Roman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mes New Roman"/>
              </a:rPr>
              <a:t>жағдайда</a:t>
            </a:r>
            <a:r>
              <a:rPr lang="ru-RU" sz="1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mes New Roman"/>
              </a:rPr>
              <a:t> </a:t>
            </a:r>
            <a:r>
              <a:rPr lang="ru-RU" sz="10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mes New Roman"/>
              </a:rPr>
              <a:t>Е</a:t>
            </a:r>
            <a:r>
              <a:rPr lang="ru-RU" sz="1000" baseline="300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mes New Roman"/>
              </a:rPr>
              <a:t>+</a:t>
            </a:r>
            <a:r>
              <a:rPr lang="ru-RU" sz="1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mes New Roman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mes New Roman"/>
              </a:rPr>
              <a:t>сақинадағы</a:t>
            </a:r>
            <a:r>
              <a:rPr lang="ru-RU" sz="1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mes New Roman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mes New Roman"/>
              </a:rPr>
              <a:t>барлық</a:t>
            </a:r>
            <a:r>
              <a:rPr lang="ru-RU" sz="1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mes New Roman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mes New Roman"/>
              </a:rPr>
              <a:t>алты</a:t>
            </a:r>
            <a:r>
              <a:rPr lang="ru-RU" sz="1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mes New Roman"/>
              </a:rPr>
              <a:t> </a:t>
            </a:r>
            <a:r>
              <a:rPr lang="el-GR" sz="10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mes New Roman"/>
              </a:rPr>
              <a:t>π</a:t>
            </a:r>
            <a:r>
              <a:rPr lang="el-GR" sz="1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mes New Roman"/>
              </a:rPr>
              <a:t>-</a:t>
            </a:r>
            <a:r>
              <a:rPr lang="en-US" sz="1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mes New Roman"/>
              </a:rPr>
              <a:t>ē-</a:t>
            </a:r>
            <a:r>
              <a:rPr lang="ru-RU" sz="1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mes New Roman"/>
              </a:rPr>
              <a:t>мен </a:t>
            </a:r>
            <a:r>
              <a:rPr lang="ru-RU" sz="10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mes New Roman"/>
              </a:rPr>
              <a:t>байланысады</a:t>
            </a:r>
            <a:r>
              <a:rPr lang="ru-RU" sz="1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mes New Roman"/>
              </a:rPr>
              <a:t>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F0040C7-2AE2-4CB3-9E7A-82F669CFA6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048" y="3123506"/>
            <a:ext cx="1781733" cy="8042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3AD72ED-7A9B-4238-B4C7-697281020A77}"/>
              </a:ext>
            </a:extLst>
          </p:cNvPr>
          <p:cNvSpPr txBox="1"/>
          <p:nvPr/>
        </p:nvSpPr>
        <p:spPr>
          <a:xfrm>
            <a:off x="2618815" y="1982683"/>
            <a:ext cx="3404299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lang="ru-RU" sz="1200" b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сатысы</a:t>
            </a:r>
            <a:r>
              <a:rPr lang="ru-RU" sz="12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el-GR" sz="12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σ-</a:t>
            </a:r>
            <a:r>
              <a:rPr lang="ru-RU" sz="1200" b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Комплекстің</a:t>
            </a:r>
            <a:r>
              <a:rPr lang="ru-RU" sz="12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b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түзілуі</a:t>
            </a:r>
            <a:endParaRPr lang="ru-RU" sz="12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ru-RU" sz="1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Бұл</a:t>
            </a:r>
            <a:r>
              <a:rPr lang="ru-RU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жағдайда</a:t>
            </a:r>
            <a:r>
              <a:rPr lang="ru-RU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Е+ 6 </a:t>
            </a:r>
            <a:r>
              <a:rPr lang="el-GR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π-</a:t>
            </a: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ē-</a:t>
            </a:r>
            <a:r>
              <a:rPr lang="ru-RU" sz="1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ды</a:t>
            </a:r>
            <a:r>
              <a:rPr lang="ru-RU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жүйеден</a:t>
            </a:r>
            <a:r>
              <a:rPr lang="ru-RU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жаңа</a:t>
            </a:r>
            <a:r>
              <a:rPr lang="ru-RU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ковалентті</a:t>
            </a:r>
            <a:r>
              <a:rPr lang="ru-RU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σ-</a:t>
            </a:r>
            <a:r>
              <a:rPr lang="ru-RU" sz="1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байланыс</a:t>
            </a:r>
            <a:r>
              <a:rPr lang="ru-RU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түзу</a:t>
            </a:r>
            <a:r>
              <a:rPr lang="ru-RU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үшін</a:t>
            </a:r>
            <a:r>
              <a:rPr lang="ru-RU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</a:t>
            </a: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ē </a:t>
            </a:r>
            <a:r>
              <a:rPr lang="ru-RU" sz="1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бөліп</a:t>
            </a:r>
            <a:r>
              <a:rPr lang="ru-RU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алады</a:t>
            </a:r>
            <a:r>
              <a:rPr lang="ru-RU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sz="1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Қалған</a:t>
            </a:r>
            <a:r>
              <a:rPr lang="ru-RU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4-</a:t>
            </a:r>
            <a:r>
              <a:rPr lang="el-GR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π-</a:t>
            </a: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ē </a:t>
            </a:r>
            <a:r>
              <a:rPr lang="ru-RU" sz="1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сақинадағы</a:t>
            </a:r>
            <a:r>
              <a:rPr lang="ru-RU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5 С-</a:t>
            </a:r>
            <a:r>
              <a:rPr lang="ru-RU" sz="1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атомдарының</a:t>
            </a:r>
            <a:r>
              <a:rPr lang="ru-RU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арасында</a:t>
            </a:r>
            <a:r>
              <a:rPr lang="ru-RU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таралады</a:t>
            </a:r>
            <a:r>
              <a:rPr lang="ru-RU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algn="just"/>
            <a:endParaRPr lang="ru-RU" sz="10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l-GR" sz="1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σ-</a:t>
            </a:r>
            <a:r>
              <a:rPr lang="ru-RU" sz="1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Комплекс </a:t>
            </a:r>
            <a:r>
              <a:rPr lang="ru-RU" sz="1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ароматтылық</a:t>
            </a:r>
            <a:r>
              <a:rPr lang="ru-RU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қасиеті</a:t>
            </a:r>
            <a:r>
              <a:rPr lang="ru-RU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жоқ</a:t>
            </a:r>
            <a:r>
              <a:rPr lang="ru-RU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түрақсыз</a:t>
            </a:r>
            <a:r>
              <a:rPr lang="ru-RU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карбокатион</a:t>
            </a:r>
            <a:r>
              <a:rPr lang="ru-RU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sz="1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Оның</a:t>
            </a:r>
            <a:r>
              <a:rPr lang="ru-RU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6 С </a:t>
            </a:r>
            <a:r>
              <a:rPr lang="ru-RU" sz="1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әр</a:t>
            </a:r>
            <a:r>
              <a:rPr lang="ru-RU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түрлі</a:t>
            </a:r>
            <a:r>
              <a:rPr lang="ru-RU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валенттік</a:t>
            </a:r>
            <a:r>
              <a:rPr lang="ru-RU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күйде</a:t>
            </a:r>
            <a:r>
              <a:rPr lang="ru-RU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болады</a:t>
            </a:r>
            <a:r>
              <a:rPr lang="ru-RU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ru-RU" sz="1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біреуі</a:t>
            </a:r>
            <a:r>
              <a:rPr lang="ru-RU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ru-RU" sz="1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каныққан</a:t>
            </a:r>
            <a:r>
              <a:rPr lang="ru-RU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ru-RU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</a:t>
            </a:r>
            <a:r>
              <a:rPr lang="ru-RU" sz="1000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ru-RU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-гибридті </a:t>
            </a:r>
            <a:r>
              <a:rPr lang="ru-RU" sz="1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күйде</a:t>
            </a:r>
            <a:r>
              <a:rPr lang="ru-RU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ал </a:t>
            </a:r>
            <a:r>
              <a:rPr lang="ru-RU" sz="1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қалған</a:t>
            </a:r>
            <a:r>
              <a:rPr lang="ru-RU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бесеуі</a:t>
            </a:r>
            <a:r>
              <a:rPr lang="ru-RU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— </a:t>
            </a: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ru-RU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</a:t>
            </a:r>
            <a:r>
              <a:rPr lang="ru-RU" sz="1000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ru-RU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-гибридтті </a:t>
            </a:r>
            <a:r>
              <a:rPr lang="ru-RU" sz="1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күйде</a:t>
            </a:r>
            <a:r>
              <a:rPr lang="ru-RU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болады</a:t>
            </a:r>
            <a:r>
              <a:rPr lang="ru-RU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sz="1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Қаныққан</a:t>
            </a:r>
            <a:r>
              <a:rPr lang="ru-RU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көміртектегі</a:t>
            </a:r>
            <a:r>
              <a:rPr lang="ru-RU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орынбасушы</a:t>
            </a:r>
            <a:r>
              <a:rPr lang="ru-RU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Е</a:t>
            </a:r>
            <a:r>
              <a:rPr lang="ru-RU" sz="1000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ru-RU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және</a:t>
            </a:r>
            <a:r>
              <a:rPr lang="ru-RU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Н-атомы </a:t>
            </a:r>
            <a:r>
              <a:rPr lang="ru-RU" sz="1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сақина</a:t>
            </a:r>
            <a:r>
              <a:rPr lang="ru-RU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жазықтығына</a:t>
            </a:r>
            <a:r>
              <a:rPr lang="ru-RU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перпендикуляр </a:t>
            </a:r>
            <a:r>
              <a:rPr lang="ru-RU" sz="1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жазықтықта</a:t>
            </a:r>
            <a:r>
              <a:rPr lang="ru-RU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жатады</a:t>
            </a:r>
            <a:r>
              <a:rPr lang="ru-RU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F476418-000C-4853-98CB-ACE1F78A10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6306" y="4050754"/>
            <a:ext cx="3404299" cy="90804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3194BB4-C628-4524-9C48-78DB44D9BCF3}"/>
              </a:ext>
            </a:extLst>
          </p:cNvPr>
          <p:cNvSpPr txBox="1"/>
          <p:nvPr/>
        </p:nvSpPr>
        <p:spPr>
          <a:xfrm>
            <a:off x="6289863" y="1982683"/>
            <a:ext cx="2511235" cy="22775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2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 </a:t>
            </a:r>
            <a:r>
              <a:rPr lang="ru-RU" sz="1200" b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сатысы</a:t>
            </a:r>
            <a:r>
              <a:rPr lang="ru-RU" sz="12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Реакция </a:t>
            </a:r>
            <a:r>
              <a:rPr lang="ru-RU" sz="1200" b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өнімінің</a:t>
            </a:r>
            <a:r>
              <a:rPr lang="ru-RU" sz="12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b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түзілуі</a:t>
            </a:r>
            <a:endParaRPr lang="ru-RU" sz="12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ru-RU" sz="1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l-GR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σ-</a:t>
            </a:r>
            <a:r>
              <a:rPr lang="ru-RU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Комплекс Н+ </a:t>
            </a:r>
            <a:r>
              <a:rPr lang="ru-RU" sz="1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бөліп</a:t>
            </a:r>
            <a:r>
              <a:rPr lang="ru-RU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жіберіп</a:t>
            </a:r>
            <a:r>
              <a:rPr lang="ru-RU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1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тұракты</a:t>
            </a:r>
            <a:r>
              <a:rPr lang="ru-RU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реакция </a:t>
            </a:r>
            <a:r>
              <a:rPr lang="ru-RU" sz="1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өнімін</a:t>
            </a:r>
            <a:r>
              <a:rPr lang="ru-RU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1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яғни</a:t>
            </a:r>
            <a:r>
              <a:rPr lang="ru-RU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бензол </a:t>
            </a:r>
            <a:r>
              <a:rPr lang="ru-RU" sz="1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туындысын</a:t>
            </a:r>
            <a:r>
              <a:rPr lang="ru-RU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түзеді</a:t>
            </a:r>
            <a:r>
              <a:rPr lang="ru-RU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/>
            <a:endParaRPr lang="ru-RU" sz="1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ru-RU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</a:t>
            </a:r>
            <a:r>
              <a:rPr lang="kk-KZ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ұ</a:t>
            </a:r>
            <a:r>
              <a:rPr lang="ru-RU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л </a:t>
            </a:r>
            <a:r>
              <a:rPr lang="ru-RU" sz="1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жағдайда</a:t>
            </a:r>
            <a:r>
              <a:rPr lang="ru-RU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көміртек</a:t>
            </a:r>
            <a:r>
              <a:rPr lang="ru-RU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атомы </a:t>
            </a: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ru-RU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</a:t>
            </a:r>
            <a:r>
              <a:rPr lang="ru-RU" sz="1000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ru-RU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-күйден </a:t>
            </a: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ru-RU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</a:t>
            </a:r>
            <a:r>
              <a:rPr lang="ru-RU" sz="1000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ru-RU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-күйге </a:t>
            </a:r>
            <a:r>
              <a:rPr lang="ru-RU" sz="1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ауысып</a:t>
            </a:r>
            <a:r>
              <a:rPr lang="ru-RU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1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қайтадан</a:t>
            </a:r>
            <a:r>
              <a:rPr lang="ru-RU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ароматтылық</a:t>
            </a:r>
            <a:r>
              <a:rPr lang="ru-RU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қасиетке</a:t>
            </a:r>
            <a:r>
              <a:rPr lang="ru-RU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ие</a:t>
            </a:r>
            <a:r>
              <a:rPr lang="ru-RU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болады</a:t>
            </a:r>
            <a:r>
              <a:rPr lang="ru-RU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1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яғни</a:t>
            </a:r>
            <a:r>
              <a:rPr lang="ru-RU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молекула 6 </a:t>
            </a:r>
            <a:r>
              <a:rPr lang="el-GR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π-</a:t>
            </a: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ē-</a:t>
            </a:r>
            <a:r>
              <a:rPr lang="ru-RU" sz="1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нды</a:t>
            </a:r>
            <a:r>
              <a:rPr lang="ru-RU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жүйеге</a:t>
            </a:r>
            <a:r>
              <a:rPr lang="ru-RU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өтеді</a:t>
            </a:r>
            <a:r>
              <a:rPr lang="ru-RU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/>
            <a:r>
              <a:rPr lang="ru-RU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just"/>
            <a:r>
              <a:rPr lang="ru-RU" sz="1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Бөлініп</a:t>
            </a:r>
            <a:r>
              <a:rPr lang="ru-RU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шықкан</a:t>
            </a:r>
            <a:r>
              <a:rPr lang="ru-RU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протон </a:t>
            </a:r>
            <a:r>
              <a:rPr lang="ru-RU" sz="1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реакцияға</a:t>
            </a:r>
            <a:r>
              <a:rPr lang="ru-RU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қатысқан</a:t>
            </a:r>
            <a:r>
              <a:rPr lang="ru-RU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анионмен</a:t>
            </a:r>
            <a:r>
              <a:rPr lang="ru-RU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қосылып</a:t>
            </a:r>
            <a:r>
              <a:rPr lang="ru-RU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1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қосымша</a:t>
            </a:r>
            <a:r>
              <a:rPr lang="ru-RU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өнім</a:t>
            </a:r>
            <a:r>
              <a:rPr lang="ru-RU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түзеді</a:t>
            </a:r>
            <a:r>
              <a:rPr lang="ru-RU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Н</a:t>
            </a:r>
            <a:r>
              <a:rPr lang="ru-RU" sz="1000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ru-RU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+ </a:t>
            </a: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</a:t>
            </a:r>
            <a:r>
              <a:rPr lang="en-US" sz="1000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➝ HY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EE7E9CC-BB37-40FA-987C-8E330B0880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39489" y="4300399"/>
            <a:ext cx="2290642" cy="684399"/>
          </a:xfrm>
          <a:prstGeom prst="rect">
            <a:avLst/>
          </a:prstGeom>
        </p:spPr>
      </p:pic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id="{76FD7647-480B-4616-8CBF-99A1FB30E2C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8</a:t>
            </a:fld>
            <a:endParaRPr lang="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2"/>
          <p:cNvSpPr txBox="1">
            <a:spLocks noGrp="1"/>
          </p:cNvSpPr>
          <p:nvPr>
            <p:ph type="title"/>
          </p:nvPr>
        </p:nvSpPr>
        <p:spPr>
          <a:xfrm>
            <a:off x="188058" y="100528"/>
            <a:ext cx="4705029" cy="5247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ru" sz="1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Галогендену – </a:t>
            </a:r>
            <a:r>
              <a:rPr lang="ru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бензол </a:t>
            </a:r>
            <a:r>
              <a:rPr lang="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кат-лар қатысында AlCl</a:t>
            </a:r>
            <a:r>
              <a:rPr lang="ru" sz="1200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,AlBr</a:t>
            </a:r>
            <a:r>
              <a:rPr lang="ru" sz="1200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,FeCl</a:t>
            </a:r>
            <a:r>
              <a:rPr lang="ru" sz="1200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ru" sz="12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(Льюис қышқылдары) </a:t>
            </a:r>
            <a:r>
              <a:rPr lang="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галогенденеді.</a:t>
            </a:r>
            <a:endParaRPr sz="12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89" name="Google Shape;189;p32"/>
          <p:cNvPicPr preferRelativeResize="0"/>
          <p:nvPr/>
        </p:nvPicPr>
        <p:blipFill rotWithShape="1">
          <a:blip r:embed="rId3">
            <a:alphaModFix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8567" t="49492" r="11669" b="31998"/>
          <a:stretch/>
        </p:blipFill>
        <p:spPr>
          <a:xfrm>
            <a:off x="1625101" y="1923722"/>
            <a:ext cx="2333065" cy="52476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313" y="643107"/>
            <a:ext cx="3121156" cy="1096013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CE377D2-7FC6-4BFA-937B-2ED6E8E323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8058" y="2824853"/>
            <a:ext cx="4538638" cy="174198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06EB7B4-BD9D-4BA8-AD13-1CEF94FF02F2}"/>
              </a:ext>
            </a:extLst>
          </p:cNvPr>
          <p:cNvSpPr txBox="1"/>
          <p:nvPr/>
        </p:nvSpPr>
        <p:spPr>
          <a:xfrm>
            <a:off x="287532" y="2143487"/>
            <a:ext cx="124625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12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Механизмі:</a:t>
            </a:r>
            <a:endParaRPr lang="ru-KZ" sz="1200" u="sng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2D5611A-ACE6-470B-985E-B68717DA0F6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9</a:t>
            </a:fld>
            <a:endParaRPr lang="ru"/>
          </a:p>
        </p:txBody>
      </p:sp>
      <p:sp>
        <p:nvSpPr>
          <p:cNvPr id="10" name="Google Shape;194;p33">
            <a:extLst>
              <a:ext uri="{FF2B5EF4-FFF2-40B4-BE49-F238E27FC236}">
                <a16:creationId xmlns:a16="http://schemas.microsoft.com/office/drawing/2014/main" id="{8D64E58B-07A7-423E-B1B2-22F30AF46578}"/>
              </a:ext>
            </a:extLst>
          </p:cNvPr>
          <p:cNvSpPr txBox="1">
            <a:spLocks/>
          </p:cNvSpPr>
          <p:nvPr/>
        </p:nvSpPr>
        <p:spPr>
          <a:xfrm>
            <a:off x="4821284" y="100528"/>
            <a:ext cx="4134658" cy="98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1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ru-RU" sz="12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Нитрлену</a:t>
            </a:r>
            <a:endParaRPr lang="ru-RU" sz="12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12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Ароматты</a:t>
            </a:r>
            <a:r>
              <a:rPr lang="ru-RU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көмірсутектер</a:t>
            </a:r>
            <a:r>
              <a:rPr lang="ru-RU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азот </a:t>
            </a:r>
            <a:r>
              <a:rPr lang="ru-RU" sz="12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және</a:t>
            </a:r>
            <a:r>
              <a:rPr lang="ru-RU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күкірт</a:t>
            </a:r>
            <a:r>
              <a:rPr lang="ru-RU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қышқылдарының</a:t>
            </a:r>
            <a:r>
              <a:rPr lang="ru-RU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қоспасымен</a:t>
            </a:r>
            <a:r>
              <a:rPr lang="ru-RU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ru-RU" sz="12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нитрлеуші</a:t>
            </a:r>
            <a:r>
              <a:rPr lang="ru-RU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қоспа</a:t>
            </a:r>
            <a:r>
              <a:rPr lang="ru-RU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ru-RU" sz="12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әрекеттесіп</a:t>
            </a:r>
            <a:r>
              <a:rPr lang="ru-RU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1200" b="1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нитроқосылыстар</a:t>
            </a:r>
            <a:r>
              <a:rPr lang="ru-RU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түзеді</a:t>
            </a:r>
            <a:r>
              <a:rPr lang="ru-RU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ru-RU" sz="12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12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Google Shape;195;p33">
            <a:extLst>
              <a:ext uri="{FF2B5EF4-FFF2-40B4-BE49-F238E27FC236}">
                <a16:creationId xmlns:a16="http://schemas.microsoft.com/office/drawing/2014/main" id="{D06826F2-0A22-4C68-A03C-92F18C701324}"/>
              </a:ext>
            </a:extLst>
          </p:cNvPr>
          <p:cNvPicPr preferRelativeResize="0"/>
          <p:nvPr/>
        </p:nvPicPr>
        <p:blipFill rotWithShape="1">
          <a:blip r:embed="rId7">
            <a:alphaModFix/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0679" t="64234" r="14071" b="12112"/>
          <a:stretch/>
        </p:blipFill>
        <p:spPr>
          <a:xfrm>
            <a:off x="4893087" y="1987981"/>
            <a:ext cx="2924683" cy="396242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42425FD-25E6-4752-9F99-E7C295C387B3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8085"/>
          <a:stretch/>
        </p:blipFill>
        <p:spPr>
          <a:xfrm>
            <a:off x="4821284" y="1087828"/>
            <a:ext cx="2333065" cy="88115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44E1CB1-7FC1-4111-85E0-B66970D9E0E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02565" y="1222254"/>
            <a:ext cx="1044243" cy="263809"/>
          </a:xfrm>
          <a:prstGeom prst="rect">
            <a:avLst/>
          </a:prstGeom>
          <a:ln w="12700">
            <a:solidFill>
              <a:srgbClr val="0070C0"/>
            </a:solidFill>
          </a:ln>
        </p:spPr>
      </p:pic>
      <p:sp>
        <p:nvSpPr>
          <p:cNvPr id="14" name="Google Shape;196;p33">
            <a:extLst>
              <a:ext uri="{FF2B5EF4-FFF2-40B4-BE49-F238E27FC236}">
                <a16:creationId xmlns:a16="http://schemas.microsoft.com/office/drawing/2014/main" id="{7DD19338-AE48-46D9-B984-AAD514F7823A}"/>
              </a:ext>
            </a:extLst>
          </p:cNvPr>
          <p:cNvSpPr txBox="1"/>
          <p:nvPr/>
        </p:nvSpPr>
        <p:spPr>
          <a:xfrm>
            <a:off x="4774402" y="2448482"/>
            <a:ext cx="4402288" cy="5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50" u="sng" dirty="0">
                <a:solidFill>
                  <a:schemeClr val="accent5"/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http://orgchem.ru/chem2/flash/SE_nitr.html</a:t>
            </a:r>
            <a:r>
              <a:rPr lang="ru" sz="1050" b="1" dirty="0">
                <a:solidFill>
                  <a:srgbClr val="FF0000"/>
                </a:solidFill>
              </a:rPr>
              <a:t> </a:t>
            </a:r>
            <a:r>
              <a:rPr lang="ru" sz="1050" dirty="0">
                <a:solidFill>
                  <a:schemeClr val="dk1"/>
                </a:solidFill>
              </a:rPr>
              <a:t>- интерактивті анимация</a:t>
            </a:r>
            <a:endParaRPr sz="1050" dirty="0"/>
          </a:p>
        </p:txBody>
      </p:sp>
      <p:sp>
        <p:nvSpPr>
          <p:cNvPr id="15" name="Google Shape;201;p34">
            <a:extLst>
              <a:ext uri="{FF2B5EF4-FFF2-40B4-BE49-F238E27FC236}">
                <a16:creationId xmlns:a16="http://schemas.microsoft.com/office/drawing/2014/main" id="{34707CE9-1A6D-4FD3-BC53-1CB9357F4CF6}"/>
              </a:ext>
            </a:extLst>
          </p:cNvPr>
          <p:cNvSpPr txBox="1">
            <a:spLocks/>
          </p:cNvSpPr>
          <p:nvPr/>
        </p:nvSpPr>
        <p:spPr>
          <a:xfrm>
            <a:off x="4893087" y="2989327"/>
            <a:ext cx="4062855" cy="71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1100"/>
            </a:pPr>
            <a:r>
              <a:rPr lang="ru-RU" sz="1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ru-RU" sz="12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Сульфирлену</a:t>
            </a:r>
            <a:r>
              <a:rPr lang="ru-RU" sz="1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ru-RU" sz="1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Ароматты</a:t>
            </a:r>
            <a:r>
              <a:rPr lang="ru-RU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көмірсутектер</a:t>
            </a:r>
            <a:r>
              <a:rPr lang="ru-RU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концентрлі</a:t>
            </a:r>
            <a:r>
              <a:rPr lang="ru-RU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күкірт</a:t>
            </a:r>
            <a:r>
              <a:rPr lang="ru-RU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қьішқылымен</a:t>
            </a:r>
            <a:r>
              <a:rPr lang="ru-RU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н</a:t>
            </a: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ru-RU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е </a:t>
            </a:r>
            <a:r>
              <a:rPr lang="ru-RU" sz="12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олеуммен</a:t>
            </a:r>
            <a:r>
              <a:rPr lang="ru-RU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әрекеттесіп</a:t>
            </a:r>
            <a:r>
              <a:rPr lang="ru-RU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1200" b="1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аренсульфоқышқылдар</a:t>
            </a:r>
            <a:r>
              <a:rPr lang="ru-RU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түзеді</a:t>
            </a:r>
            <a:r>
              <a:rPr lang="ru-RU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pic>
        <p:nvPicPr>
          <p:cNvPr id="16" name="Google Shape;202;p34">
            <a:extLst>
              <a:ext uri="{FF2B5EF4-FFF2-40B4-BE49-F238E27FC236}">
                <a16:creationId xmlns:a16="http://schemas.microsoft.com/office/drawing/2014/main" id="{72AE1A1D-F76E-446C-9A20-52AD426E9804}"/>
              </a:ext>
            </a:extLst>
          </p:cNvPr>
          <p:cNvPicPr preferRelativeResize="0"/>
          <p:nvPr/>
        </p:nvPicPr>
        <p:blipFill rotWithShape="1">
          <a:blip r:embed="rId12">
            <a:alphaModFix/>
          </a:blip>
          <a:srcRect l="15635" t="69027" r="34945" b="11301"/>
          <a:stretch/>
        </p:blipFill>
        <p:spPr>
          <a:xfrm>
            <a:off x="5039670" y="4427697"/>
            <a:ext cx="1754874" cy="278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C41F7472-7DAA-43B1-A329-88DB85EA5057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b="34700"/>
          <a:stretch/>
        </p:blipFill>
        <p:spPr>
          <a:xfrm>
            <a:off x="5039670" y="3639007"/>
            <a:ext cx="2987506" cy="61888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D7BA70C-63EB-4A59-A6C3-BE5A25619729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13796" t="67522" r="46884" b="13195"/>
          <a:stretch/>
        </p:blipFill>
        <p:spPr>
          <a:xfrm>
            <a:off x="7230461" y="4495654"/>
            <a:ext cx="1174617" cy="182219"/>
          </a:xfrm>
          <a:prstGeom prst="rect">
            <a:avLst/>
          </a:prstGeom>
          <a:ln w="19050">
            <a:solidFill>
              <a:srgbClr val="0070C0"/>
            </a:solidFill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773</TotalTime>
  <Words>1676</Words>
  <Application>Microsoft Office PowerPoint</Application>
  <PresentationFormat>Экран (16:9)</PresentationFormat>
  <Paragraphs>223</Paragraphs>
  <Slides>26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0" baseType="lpstr">
      <vt:lpstr>Arial</vt:lpstr>
      <vt:lpstr>Calibri</vt:lpstr>
      <vt:lpstr>Times New Roman</vt:lpstr>
      <vt:lpstr>Simple Light</vt:lpstr>
      <vt:lpstr>Ароматты қосылыстар (арендер). Ароматтылыққа қолданылатын критерийлер. Хюккель ережесі. Ароматты қосылыстардағы электрофилді орынбасу реакциялардың жалпы механизмі.   Көп ядролы ароматты қосылыстар. </vt:lpstr>
      <vt:lpstr>Ароматты қосылыстар (арендер) </vt:lpstr>
      <vt:lpstr>Ароматтылыққа қолданылатын критерийлер: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1. Галогендену – бензол кат-лар қатысында AlCl3,AlBr3,FeCl3  (Льюис қышқылдары) галогенденеді.</vt:lpstr>
      <vt:lpstr>4. Алкилдену (Фридель-Крафтс бойынша) - бензол ж/е оның гомологтары Льюис қышқылдар қатысында галогеналкандармен немесе алкендермен әрекеттесіп, алкилтуындылар түзеді.</vt:lpstr>
      <vt:lpstr>5. Ацилдену (Фридель-Крафтс бойынша) - бензол ж/е оның гомологтары ацилхлоридтермен RCOCl н/е карбон қышқылдарының ангидридтерімен (RCO)2O  әрекеттесіп, арилкетондар түзеді.</vt:lpstr>
      <vt:lpstr>о-, м-, п-Орынбасушылардың бағытталуға әсері </vt:lpstr>
      <vt:lpstr>Презентация PowerPoint</vt:lpstr>
      <vt:lpstr>Екі орынбасушылар бар бензолдардағы  орынбасушылардың SE  реакциялардың бағытына әсері </vt:lpstr>
      <vt:lpstr>Екі орынбасқан бензолдарда SE бағыттау ережелері</vt:lpstr>
      <vt:lpstr>Презентация PowerPoint</vt:lpstr>
      <vt:lpstr>Презентация PowerPoint</vt:lpstr>
      <vt:lpstr>Презентация PowerPoint</vt:lpstr>
      <vt:lpstr>Презентация PowerPoint</vt:lpstr>
      <vt:lpstr>Көп ядролы ароматты қосылыстар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Берганаева Гульзат</cp:lastModifiedBy>
  <cp:revision>90</cp:revision>
  <dcterms:modified xsi:type="dcterms:W3CDTF">2025-09-18T06:38:13Z</dcterms:modified>
</cp:coreProperties>
</file>